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autoCompressPictures="0">
  <p:sldMasterIdLst>
    <p:sldMasterId id="2147485117" r:id="rId4"/>
    <p:sldMasterId id="2147485122" r:id="rId5"/>
  </p:sldMasterIdLst>
  <p:notesMasterIdLst>
    <p:notesMasterId r:id="rId43"/>
  </p:notesMasterIdLst>
  <p:handoutMasterIdLst>
    <p:handoutMasterId r:id="rId44"/>
  </p:handoutMasterIdLst>
  <p:sldIdLst>
    <p:sldId id="2145705059" r:id="rId6"/>
    <p:sldId id="2145705070" r:id="rId7"/>
    <p:sldId id="256" r:id="rId8"/>
    <p:sldId id="2145705313" r:id="rId9"/>
    <p:sldId id="722" r:id="rId10"/>
    <p:sldId id="2145705318" r:id="rId11"/>
    <p:sldId id="2145705306" r:id="rId12"/>
    <p:sldId id="2145705293" r:id="rId13"/>
    <p:sldId id="267" r:id="rId14"/>
    <p:sldId id="2145705125" r:id="rId15"/>
    <p:sldId id="2145705294" r:id="rId16"/>
    <p:sldId id="2145705061" r:id="rId17"/>
    <p:sldId id="2145705295" r:id="rId18"/>
    <p:sldId id="733" r:id="rId19"/>
    <p:sldId id="2145705278" r:id="rId20"/>
    <p:sldId id="2145705296" r:id="rId21"/>
    <p:sldId id="2145705303" r:id="rId22"/>
    <p:sldId id="2145705312" r:id="rId23"/>
    <p:sldId id="2145705269" r:id="rId24"/>
    <p:sldId id="2145705271" r:id="rId25"/>
    <p:sldId id="2145705134" r:id="rId26"/>
    <p:sldId id="2145705279" r:id="rId27"/>
    <p:sldId id="2145705298" r:id="rId28"/>
    <p:sldId id="2145705315" r:id="rId29"/>
    <p:sldId id="2145705314" r:id="rId30"/>
    <p:sldId id="2145705316" r:id="rId31"/>
    <p:sldId id="2145705281" r:id="rId32"/>
    <p:sldId id="2145705299" r:id="rId33"/>
    <p:sldId id="2145705300" r:id="rId34"/>
    <p:sldId id="2145705301" r:id="rId35"/>
    <p:sldId id="2145705291" r:id="rId36"/>
    <p:sldId id="2145705292" r:id="rId37"/>
    <p:sldId id="2145705266" r:id="rId38"/>
    <p:sldId id="2145705302" r:id="rId39"/>
    <p:sldId id="2145705132" r:id="rId40"/>
    <p:sldId id="2145705147" r:id="rId41"/>
    <p:sldId id="2145705146" r:id="rId42"/>
  </p:sldIdLst>
  <p:sldSz cx="12192000" cy="6858000"/>
  <p:notesSz cx="6807200" cy="9939338"/>
  <p:custShowLst>
    <p:custShow name="Format Guide Workshop" id="0">
      <p:sldLst/>
    </p:custShow>
  </p:custShowLst>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79646"/>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C616AF-6269-4AFB-9AA6-0220D75A746F}" v="1" dt="2025-01-06T01:43:55.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82" y="14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2949787" cy="498693"/>
          </a:xfrm>
          <a:prstGeom prst="rect">
            <a:avLst/>
          </a:prstGeom>
        </p:spPr>
        <p:txBody>
          <a:bodyPr vert="horz" lIns="92495" tIns="46247" rIns="92495" bIns="46247" rtlCol="0"/>
          <a:lstStyle>
            <a:lvl1pPr algn="l">
              <a:defRPr sz="1200"/>
            </a:lvl1pPr>
          </a:lstStyle>
          <a:p>
            <a:endParaRPr lang="en-US" sz="800"/>
          </a:p>
        </p:txBody>
      </p:sp>
      <p:sp>
        <p:nvSpPr>
          <p:cNvPr id="3" name="Date Placeholder 2"/>
          <p:cNvSpPr>
            <a:spLocks noGrp="1"/>
          </p:cNvSpPr>
          <p:nvPr>
            <p:ph type="dt" sz="quarter" idx="1"/>
          </p:nvPr>
        </p:nvSpPr>
        <p:spPr>
          <a:xfrm>
            <a:off x="3855842" y="4"/>
            <a:ext cx="2949787" cy="498693"/>
          </a:xfrm>
          <a:prstGeom prst="rect">
            <a:avLst/>
          </a:prstGeom>
        </p:spPr>
        <p:txBody>
          <a:bodyPr vert="horz" lIns="92495" tIns="46247" rIns="92495" bIns="46247" rtlCol="0"/>
          <a:lstStyle>
            <a:lvl1pPr algn="r">
              <a:defRPr sz="1200"/>
            </a:lvl1pPr>
          </a:lstStyle>
          <a:p>
            <a:fld id="{57691E93-EF64-46CC-85E2-BBB5BEDB9501}" type="datetimeFigureOut">
              <a:rPr lang="en-US" sz="800"/>
              <a:t>1/6/2025</a:t>
            </a:fld>
            <a:endParaRPr lang="en-US" sz="800"/>
          </a:p>
        </p:txBody>
      </p:sp>
      <p:sp>
        <p:nvSpPr>
          <p:cNvPr id="4" name="Footer Placeholder 3"/>
          <p:cNvSpPr>
            <a:spLocks noGrp="1"/>
          </p:cNvSpPr>
          <p:nvPr>
            <p:ph type="ftr" sz="quarter" idx="2"/>
          </p:nvPr>
        </p:nvSpPr>
        <p:spPr>
          <a:xfrm>
            <a:off x="3" y="9440650"/>
            <a:ext cx="2949787" cy="498692"/>
          </a:xfrm>
          <a:prstGeom prst="rect">
            <a:avLst/>
          </a:prstGeom>
        </p:spPr>
        <p:txBody>
          <a:bodyPr vert="horz" lIns="92495" tIns="46247" rIns="92495" bIns="46247" rtlCol="0" anchor="b"/>
          <a:lstStyle>
            <a:lvl1pPr algn="l">
              <a:defRPr sz="1200"/>
            </a:lvl1pPr>
          </a:lstStyle>
          <a:p>
            <a:endParaRPr lang="en-US" sz="800"/>
          </a:p>
        </p:txBody>
      </p:sp>
      <p:sp>
        <p:nvSpPr>
          <p:cNvPr id="5" name="Slide Number Placeholder 4"/>
          <p:cNvSpPr>
            <a:spLocks noGrp="1"/>
          </p:cNvSpPr>
          <p:nvPr>
            <p:ph type="sldNum" sz="quarter" idx="3"/>
          </p:nvPr>
        </p:nvSpPr>
        <p:spPr>
          <a:xfrm>
            <a:off x="3855842" y="9440650"/>
            <a:ext cx="2949787" cy="498692"/>
          </a:xfrm>
          <a:prstGeom prst="rect">
            <a:avLst/>
          </a:prstGeom>
        </p:spPr>
        <p:txBody>
          <a:bodyPr vert="horz" lIns="92495" tIns="46247" rIns="92495" bIns="46247"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46566"/>
            <a:ext cx="6805624" cy="5192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95" tIns="46247" rIns="92495" bIns="46247" rtlCol="0" anchor="ctr"/>
          <a:lstStyle/>
          <a:p>
            <a:pPr algn="ctr"/>
            <a:endParaRPr lang="en-US"/>
          </a:p>
        </p:txBody>
      </p:sp>
      <p:sp>
        <p:nvSpPr>
          <p:cNvPr id="2" name="Header Placeholder 1"/>
          <p:cNvSpPr>
            <a:spLocks noGrp="1"/>
          </p:cNvSpPr>
          <p:nvPr>
            <p:ph type="hdr" sz="quarter"/>
          </p:nvPr>
        </p:nvSpPr>
        <p:spPr>
          <a:xfrm>
            <a:off x="80734" y="4"/>
            <a:ext cx="2869056" cy="498693"/>
          </a:xfrm>
          <a:prstGeom prst="rect">
            <a:avLst/>
          </a:prstGeom>
        </p:spPr>
        <p:txBody>
          <a:bodyPr vert="horz" lIns="92495" tIns="46247" rIns="92495" bIns="46247" rtlCol="0"/>
          <a:lstStyle>
            <a:lvl1pPr algn="l">
              <a:defRPr sz="1400"/>
            </a:lvl1pPr>
          </a:lstStyle>
          <a:p>
            <a:endParaRPr lang="en-US"/>
          </a:p>
        </p:txBody>
      </p:sp>
      <p:sp>
        <p:nvSpPr>
          <p:cNvPr id="4" name="Slide Image Placeholder 3"/>
          <p:cNvSpPr>
            <a:spLocks noGrp="1" noRot="1" noChangeAspect="1"/>
          </p:cNvSpPr>
          <p:nvPr>
            <p:ph type="sldImg" idx="2"/>
          </p:nvPr>
        </p:nvSpPr>
        <p:spPr>
          <a:xfrm>
            <a:off x="-166688" y="619125"/>
            <a:ext cx="7123113" cy="4006850"/>
          </a:xfrm>
          <a:prstGeom prst="rect">
            <a:avLst/>
          </a:prstGeom>
          <a:noFill/>
          <a:ln w="9525">
            <a:solidFill>
              <a:schemeClr val="bg2"/>
            </a:solidFill>
          </a:ln>
        </p:spPr>
        <p:txBody>
          <a:bodyPr vert="horz" lIns="92495" tIns="46247" rIns="92495" bIns="46247" rtlCol="0" anchor="ctr"/>
          <a:lstStyle/>
          <a:p>
            <a:endParaRPr lang="en-US"/>
          </a:p>
        </p:txBody>
      </p:sp>
      <p:sp>
        <p:nvSpPr>
          <p:cNvPr id="6" name="Footer Placeholder 5"/>
          <p:cNvSpPr>
            <a:spLocks noGrp="1"/>
          </p:cNvSpPr>
          <p:nvPr>
            <p:ph type="ftr" sz="quarter" idx="4"/>
          </p:nvPr>
        </p:nvSpPr>
        <p:spPr>
          <a:xfrm>
            <a:off x="80734" y="9409899"/>
            <a:ext cx="2869056" cy="498692"/>
          </a:xfrm>
          <a:prstGeom prst="rect">
            <a:avLst/>
          </a:prstGeom>
        </p:spPr>
        <p:txBody>
          <a:bodyPr vert="horz" lIns="92495" tIns="46247" rIns="92495" bIns="46247" rtlCol="0" anchor="b"/>
          <a:lstStyle>
            <a:lvl1pPr algn="l">
              <a:defRPr sz="1400"/>
            </a:lvl1pPr>
          </a:lstStyle>
          <a:p>
            <a:endParaRPr lang="en-US"/>
          </a:p>
        </p:txBody>
      </p:sp>
      <p:sp>
        <p:nvSpPr>
          <p:cNvPr id="7" name="Slide Number Placeholder 6"/>
          <p:cNvSpPr>
            <a:spLocks noGrp="1"/>
          </p:cNvSpPr>
          <p:nvPr>
            <p:ph type="sldNum" sz="quarter" idx="5"/>
          </p:nvPr>
        </p:nvSpPr>
        <p:spPr>
          <a:xfrm>
            <a:off x="3855840" y="9409899"/>
            <a:ext cx="2859931" cy="498692"/>
          </a:xfrm>
          <a:prstGeom prst="rect">
            <a:avLst/>
          </a:prstGeom>
        </p:spPr>
        <p:txBody>
          <a:bodyPr vert="horz" lIns="92495" tIns="46247" rIns="92495" bIns="46247" rtlCol="0" anchor="b"/>
          <a:lstStyle>
            <a:lvl1pPr algn="r">
              <a:defRPr sz="1400"/>
            </a:lvl1pPr>
          </a:lstStyle>
          <a:p>
            <a:r>
              <a:rPr lang="en-US"/>
              <a:t>Notes view: </a:t>
            </a:r>
            <a:fld id="{128CEAFE-FA94-43E5-B0FF-D47E1CCDD1B4}" type="slidenum">
              <a:rPr lang="en-US" smtClean="0"/>
              <a:pPr/>
              <a:t>‹#›</a:t>
            </a:fld>
            <a:endParaRPr lang="en-US"/>
          </a:p>
        </p:txBody>
      </p:sp>
      <p:sp>
        <p:nvSpPr>
          <p:cNvPr id="5" name="Notes Placeholder 4"/>
          <p:cNvSpPr>
            <a:spLocks noGrp="1"/>
          </p:cNvSpPr>
          <p:nvPr>
            <p:ph type="body" sz="quarter" idx="3"/>
          </p:nvPr>
        </p:nvSpPr>
        <p:spPr>
          <a:xfrm>
            <a:off x="254184" y="5073643"/>
            <a:ext cx="6281581" cy="4055926"/>
          </a:xfrm>
          <a:prstGeom prst="rect">
            <a:avLst/>
          </a:prstGeom>
        </p:spPr>
        <p:txBody>
          <a:bodyPr vert="horz" lIns="92495" tIns="46247" rIns="92495" bIns="4624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idx="1"/>
          </p:nvPr>
        </p:nvSpPr>
        <p:spPr>
          <a:xfrm>
            <a:off x="3856066" y="1"/>
            <a:ext cx="2949580" cy="498846"/>
          </a:xfrm>
          <a:prstGeom prst="rect">
            <a:avLst/>
          </a:prstGeom>
        </p:spPr>
        <p:txBody>
          <a:bodyPr vert="horz" lIns="91443" tIns="45721" rIns="91443" bIns="45721" rtlCol="0"/>
          <a:lstStyle>
            <a:lvl1pPr algn="r">
              <a:defRPr sz="1200"/>
            </a:lvl1pPr>
          </a:lstStyle>
          <a:p>
            <a:fld id="{F2C7CF5F-7CF3-4DF3-838A-EE34544862CC}" type="datetimeFigureOut">
              <a:rPr lang="en-US" smtClean="0"/>
              <a:t>1/6/2025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5"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0</a:t>
            </a:fld>
            <a:endParaRPr lang="en-US"/>
          </a:p>
        </p:txBody>
      </p:sp>
    </p:spTree>
    <p:extLst>
      <p:ext uri="{BB962C8B-B14F-4D97-AF65-F5344CB8AC3E}">
        <p14:creationId xmlns:p14="http://schemas.microsoft.com/office/powerpoint/2010/main" val="892954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16</a:t>
            </a:fld>
            <a:endParaRPr lang="en-US"/>
          </a:p>
        </p:txBody>
      </p:sp>
    </p:spTree>
    <p:extLst>
      <p:ext uri="{BB962C8B-B14F-4D97-AF65-F5344CB8AC3E}">
        <p14:creationId xmlns:p14="http://schemas.microsoft.com/office/powerpoint/2010/main" val="3165101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22</a:t>
            </a:fld>
            <a:endParaRPr lang="en-US"/>
          </a:p>
        </p:txBody>
      </p:sp>
    </p:spTree>
    <p:extLst>
      <p:ext uri="{BB962C8B-B14F-4D97-AF65-F5344CB8AC3E}">
        <p14:creationId xmlns:p14="http://schemas.microsoft.com/office/powerpoint/2010/main" val="2616728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27</a:t>
            </a:fld>
            <a:endParaRPr lang="en-US"/>
          </a:p>
        </p:txBody>
      </p:sp>
    </p:spTree>
    <p:extLst>
      <p:ext uri="{BB962C8B-B14F-4D97-AF65-F5344CB8AC3E}">
        <p14:creationId xmlns:p14="http://schemas.microsoft.com/office/powerpoint/2010/main" val="298984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28</a:t>
            </a:fld>
            <a:endParaRPr lang="en-US"/>
          </a:p>
        </p:txBody>
      </p:sp>
    </p:spTree>
    <p:extLst>
      <p:ext uri="{BB962C8B-B14F-4D97-AF65-F5344CB8AC3E}">
        <p14:creationId xmlns:p14="http://schemas.microsoft.com/office/powerpoint/2010/main" val="3624769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29</a:t>
            </a:fld>
            <a:endParaRPr lang="en-US"/>
          </a:p>
        </p:txBody>
      </p:sp>
    </p:spTree>
    <p:extLst>
      <p:ext uri="{BB962C8B-B14F-4D97-AF65-F5344CB8AC3E}">
        <p14:creationId xmlns:p14="http://schemas.microsoft.com/office/powerpoint/2010/main" val="252571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30</a:t>
            </a:fld>
            <a:endParaRPr lang="en-US"/>
          </a:p>
        </p:txBody>
      </p:sp>
    </p:spTree>
    <p:extLst>
      <p:ext uri="{BB962C8B-B14F-4D97-AF65-F5344CB8AC3E}">
        <p14:creationId xmlns:p14="http://schemas.microsoft.com/office/powerpoint/2010/main" val="3492909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33</a:t>
            </a:fld>
            <a:endParaRPr lang="en-US"/>
          </a:p>
        </p:txBody>
      </p:sp>
    </p:spTree>
    <p:extLst>
      <p:ext uri="{BB962C8B-B14F-4D97-AF65-F5344CB8AC3E}">
        <p14:creationId xmlns:p14="http://schemas.microsoft.com/office/powerpoint/2010/main" val="368552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a:t>
            </a:fld>
            <a:endParaRPr lang="en-US"/>
          </a:p>
        </p:txBody>
      </p:sp>
    </p:spTree>
    <p:extLst>
      <p:ext uri="{BB962C8B-B14F-4D97-AF65-F5344CB8AC3E}">
        <p14:creationId xmlns:p14="http://schemas.microsoft.com/office/powerpoint/2010/main" val="88845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a:t>
            </a:fld>
            <a:endParaRPr lang="en-US"/>
          </a:p>
        </p:txBody>
      </p:sp>
    </p:spTree>
    <p:extLst>
      <p:ext uri="{BB962C8B-B14F-4D97-AF65-F5344CB8AC3E}">
        <p14:creationId xmlns:p14="http://schemas.microsoft.com/office/powerpoint/2010/main" val="1570080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785E01ED-68A0-08AB-D76A-DF55593AAF73}"/>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2960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275726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8</a:t>
            </a:fld>
            <a:endParaRPr lang="en-US"/>
          </a:p>
        </p:txBody>
      </p:sp>
    </p:spTree>
    <p:extLst>
      <p:ext uri="{BB962C8B-B14F-4D97-AF65-F5344CB8AC3E}">
        <p14:creationId xmlns:p14="http://schemas.microsoft.com/office/powerpoint/2010/main" val="2556129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161323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1342660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公募要領の修正を反映。実証投資回収は必要か</a:t>
            </a:r>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15</a:t>
            </a:fld>
            <a:endParaRPr lang="en-US"/>
          </a:p>
        </p:txBody>
      </p:sp>
    </p:spTree>
    <p:extLst>
      <p:ext uri="{BB962C8B-B14F-4D97-AF65-F5344CB8AC3E}">
        <p14:creationId xmlns:p14="http://schemas.microsoft.com/office/powerpoint/2010/main" val="156020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40942905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116218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2025/1/6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a:p>
        </p:txBody>
      </p:sp>
    </p:spTree>
    <p:extLst>
      <p:ext uri="{BB962C8B-B14F-4D97-AF65-F5344CB8AC3E}">
        <p14:creationId xmlns:p14="http://schemas.microsoft.com/office/powerpoint/2010/main" val="399039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EFECE5-C0D9-4B44-B7AD-FDC4F3EAC44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72DB755-A3B5-4096-8B21-1A5222E265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F74262C-9FA7-473C-B1AE-51067AF41A80}"/>
              </a:ext>
            </a:extLst>
          </p:cNvPr>
          <p:cNvSpPr>
            <a:spLocks noGrp="1"/>
          </p:cNvSpPr>
          <p:nvPr>
            <p:ph type="dt" sz="half" idx="10"/>
          </p:nvPr>
        </p:nvSpPr>
        <p:spPr/>
        <p:txBody>
          <a:bodyPr/>
          <a:lstStyle/>
          <a:p>
            <a:fld id="{60839447-EBB2-4E96-ADFA-391223F010E8}" type="datetimeFigureOut">
              <a:rPr kumimoji="1" lang="ja-JP" altLang="en-US" smtClean="0"/>
              <a:t>2025/1/6</a:t>
            </a:fld>
            <a:endParaRPr kumimoji="1" lang="ja-JP" altLang="en-US"/>
          </a:p>
        </p:txBody>
      </p:sp>
      <p:sp>
        <p:nvSpPr>
          <p:cNvPr id="5" name="フッター プレースホルダー 4">
            <a:extLst>
              <a:ext uri="{FF2B5EF4-FFF2-40B4-BE49-F238E27FC236}">
                <a16:creationId xmlns:a16="http://schemas.microsoft.com/office/drawing/2014/main" id="{CE732802-A59F-47FB-9B40-A1673955B8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CEE7FD-0727-4656-9F76-F98D9F400C08}"/>
              </a:ext>
            </a:extLst>
          </p:cNvPr>
          <p:cNvSpPr>
            <a:spLocks noGrp="1"/>
          </p:cNvSpPr>
          <p:nvPr>
            <p:ph type="sldNum" sz="quarter" idx="12"/>
          </p:nvPr>
        </p:nvSpPr>
        <p:spPr/>
        <p:txBody>
          <a:bodyPr/>
          <a:lstStyle/>
          <a:p>
            <a:fld id="{7DF6740B-1C80-4427-BB78-DB640BF92A00}" type="slidenum">
              <a:rPr kumimoji="1" lang="ja-JP" altLang="en-US" smtClean="0"/>
              <a:t>‹#›</a:t>
            </a:fld>
            <a:endParaRPr kumimoji="1" lang="ja-JP" altLang="en-US"/>
          </a:p>
        </p:txBody>
      </p:sp>
    </p:spTree>
    <p:extLst>
      <p:ext uri="{BB962C8B-B14F-4D97-AF65-F5344CB8AC3E}">
        <p14:creationId xmlns:p14="http://schemas.microsoft.com/office/powerpoint/2010/main" val="159903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277107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66359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8721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11168800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3.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9"/>
            </p:custDataLst>
            <p:extLst>
              <p:ext uri="{D42A27DB-BD31-4B8C-83A1-F6EECF244321}">
                <p14:modId xmlns:p14="http://schemas.microsoft.com/office/powerpoint/2010/main" val="2741092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0" imgW="639" imgH="642" progId="TCLayout.ActiveDocument.1">
                  <p:embed/>
                </p:oleObj>
              </mc:Choice>
              <mc:Fallback>
                <p:oleObj name="think-cell スライド" r:id="rId10"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 id="2147485120" r:id="rId4"/>
    <p:sldLayoutId id="2147485121" r:id="rId5"/>
    <p:sldLayoutId id="2147485126" r:id="rId6"/>
    <p:sldLayoutId id="2147485128" r:id="rId7"/>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6"/>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639" imgH="642" progId="TCLayout.ActiveDocument.1">
                  <p:embed/>
                </p:oleObj>
              </mc:Choice>
              <mc:Fallback>
                <p:oleObj name="think-cell スライド" r:id="rId7"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9050551"/>
      </p:ext>
    </p:extLst>
  </p:cSld>
  <p:clrMap bg1="lt1" tx1="dk1" bg2="lt2" tx2="dk2" accent1="accent1" accent2="accent2" accent3="accent3" accent4="accent4" accent5="accent5" accent6="accent6" hlink="hlink" folHlink="folHlink"/>
  <p:sldLayoutIdLst>
    <p:sldLayoutId id="2147485123" r:id="rId1"/>
    <p:sldLayoutId id="2147485124" r:id="rId2"/>
    <p:sldLayoutId id="2147485125" r:id="rId3"/>
    <p:sldLayoutId id="2147485129" r:id="rId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543AED8-CCA8-9932-BF30-9788C2975E1D}"/>
              </a:ext>
            </a:extLst>
          </p:cNvPr>
          <p:cNvGraphicFramePr>
            <a:graphicFrameLocks noChangeAspect="1"/>
          </p:cNvGraphicFramePr>
          <p:nvPr>
            <p:custDataLst>
              <p:tags r:id="rId1"/>
            </p:custDataLst>
            <p:extLst>
              <p:ext uri="{D42A27DB-BD31-4B8C-83A1-F6EECF244321}">
                <p14:modId xmlns:p14="http://schemas.microsoft.com/office/powerpoint/2010/main" val="18345646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39" imgH="642" progId="TCLayout.ActiveDocument.1">
                  <p:embed/>
                </p:oleObj>
              </mc:Choice>
              <mc:Fallback>
                <p:oleObj name="think-cell スライド" r:id="rId4" imgW="639" imgH="642" progId="TCLayout.ActiveDocument.1">
                  <p:embed/>
                  <p:pic>
                    <p:nvPicPr>
                      <p:cNvPr id="5" name="think-cell data - do not delete" hidden="1">
                        <a:extLst>
                          <a:ext uri="{FF2B5EF4-FFF2-40B4-BE49-F238E27FC236}">
                            <a16:creationId xmlns:a16="http://schemas.microsoft.com/office/drawing/2014/main" id="{F543AED8-CCA8-9932-BF30-9788C2975E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F0EC748-671F-4E80-A072-520E15019CCE}"/>
              </a:ext>
            </a:extLst>
          </p:cNvPr>
          <p:cNvSpPr>
            <a:spLocks noGrp="1"/>
          </p:cNvSpPr>
          <p:nvPr>
            <p:ph type="title"/>
          </p:nvPr>
        </p:nvSpPr>
        <p:spPr>
          <a:xfrm>
            <a:off x="627599" y="1814551"/>
            <a:ext cx="10936800" cy="2041200"/>
          </a:xfrm>
        </p:spPr>
        <p:txBody>
          <a:bodyPr vert="horz"/>
          <a:lstStyle/>
          <a:p>
            <a:pPr>
              <a:tabLst>
                <a:tab pos="10768013" algn="r"/>
              </a:tabLst>
            </a:pPr>
            <a:r>
              <a:rPr kumimoji="1" lang="zh-TW" altLang="en-US"/>
              <a:t>間接補助事業</a:t>
            </a:r>
            <a:r>
              <a:rPr kumimoji="1" lang="ja-JP" altLang="en-US"/>
              <a:t>の実施計画</a:t>
            </a:r>
            <a:br>
              <a:rPr kumimoji="1" lang="en-US" altLang="ja-JP"/>
            </a:br>
            <a:br>
              <a:rPr kumimoji="1" lang="en-US" altLang="ja-JP"/>
            </a:br>
            <a:r>
              <a:rPr kumimoji="1" lang="ja-JP" altLang="en-US" sz="1800"/>
              <a:t>提案事業名：○○○</a:t>
            </a:r>
            <a:r>
              <a:rPr kumimoji="1" lang="en-US" altLang="ja-JP" sz="1800"/>
              <a:t>	</a:t>
            </a:r>
            <a:r>
              <a:rPr kumimoji="1" lang="ja-JP" altLang="en-US" sz="1800"/>
              <a:t>提案者名：Ａ社</a:t>
            </a:r>
            <a:r>
              <a:rPr kumimoji="1" lang="ja-JP" altLang="en-US" sz="1400"/>
              <a:t>（代表事業者） </a:t>
            </a:r>
            <a:r>
              <a:rPr kumimoji="1" lang="ja-JP" altLang="en-US" sz="1800"/>
              <a:t>、代表者名：代表取締役社長　</a:t>
            </a:r>
            <a:r>
              <a:rPr kumimoji="1" lang="en-US" altLang="ja-JP" sz="1800"/>
              <a:t>aa </a:t>
            </a:r>
            <a:r>
              <a:rPr kumimoji="1" lang="en-US" altLang="ja-JP" sz="1800" err="1"/>
              <a:t>aa</a:t>
            </a:r>
            <a:endParaRPr kumimoji="1" lang="en-US" sz="1800"/>
          </a:p>
        </p:txBody>
      </p:sp>
      <p:sp>
        <p:nvSpPr>
          <p:cNvPr id="3" name="Title 6">
            <a:extLst>
              <a:ext uri="{FF2B5EF4-FFF2-40B4-BE49-F238E27FC236}">
                <a16:creationId xmlns:a16="http://schemas.microsoft.com/office/drawing/2014/main" id="{35EDD593-7EC1-4954-AB0E-28FAA6F5BE9A}"/>
              </a:ext>
            </a:extLst>
          </p:cNvPr>
          <p:cNvSpPr txBox="1">
            <a:spLocks/>
          </p:cNvSpPr>
          <p:nvPr/>
        </p:nvSpPr>
        <p:spPr bwMode="blackWhite">
          <a:xfrm>
            <a:off x="424501" y="4032530"/>
            <a:ext cx="10972506" cy="2825470"/>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1100"/>
              <a:t>＜注意事項＞</a:t>
            </a:r>
            <a:endParaRPr kumimoji="1" lang="en-US" altLang="ja-JP" sz="1100"/>
          </a:p>
          <a:p>
            <a:endParaRPr kumimoji="1" lang="en-US" altLang="ja-JP" sz="1100"/>
          </a:p>
          <a:p>
            <a:pPr marL="342900" indent="-342900">
              <a:buFont typeface="Arial" panose="020B0604020202020204" pitchFamily="34" charset="0"/>
              <a:buChar char="•"/>
            </a:pPr>
            <a:r>
              <a:rPr kumimoji="1" lang="ja-JP" altLang="en-US" sz="1100"/>
              <a:t>本資料に記載している項目に必要情報を入力し、「</a:t>
            </a:r>
            <a:r>
              <a:rPr kumimoji="1" lang="zh-TW" altLang="en-US" sz="1100"/>
              <a:t>間接補助事業</a:t>
            </a:r>
            <a:r>
              <a:rPr kumimoji="1" lang="ja-JP" altLang="en-US" sz="1100"/>
              <a:t>の実施計画」を作成してください</a:t>
            </a:r>
            <a:endParaRPr kumimoji="1" lang="en-US" altLang="ja-JP" sz="1100"/>
          </a:p>
          <a:p>
            <a:pPr marL="342900" indent="-342900">
              <a:buFont typeface="Arial" panose="020B0604020202020204" pitchFamily="34" charset="0"/>
              <a:buChar char="•"/>
            </a:pPr>
            <a:r>
              <a:rPr kumimoji="1" lang="ja-JP" altLang="en-US" sz="1100"/>
              <a:t>フォーマットはあくまで例示であり、資料の体裁・分量を変えること（既存の中期経営計画・経営ビジョン等の引用・挿入等を含む）は自由ですが、各ページの記載ガイドについて十分な言及がない場合は、審査において十分に評価されない可能性があります。なお、事実・データ等の記載は、その出典を明記して下さい</a:t>
            </a:r>
          </a:p>
          <a:p>
            <a:pPr marL="342900" indent="-342900">
              <a:buFont typeface="Arial" panose="020B0604020202020204" pitchFamily="34" charset="0"/>
              <a:buChar char="•"/>
            </a:pPr>
            <a:r>
              <a:rPr kumimoji="1" lang="ja-JP" altLang="en-US" sz="1100"/>
              <a:t>実証の場合も社会実装時の取組等を記載してください。実証時と社会実装時の取り組み等が異なる場合には、それを明確した記載とするか、必要に応じてスライドを分けて作成してください</a:t>
            </a:r>
            <a:endParaRPr kumimoji="1" lang="en-US" altLang="ja-JP" sz="1100"/>
          </a:p>
          <a:p>
            <a:pPr marL="342900" indent="-342900">
              <a:buFont typeface="Arial" panose="020B0604020202020204" pitchFamily="34" charset="0"/>
              <a:buChar char="•"/>
            </a:pPr>
            <a:r>
              <a:rPr kumimoji="1" lang="ja-JP" altLang="en-US" sz="1100"/>
              <a:t>必要に応じて、参考資料（自由様式）を挿入して下さい</a:t>
            </a:r>
            <a:endParaRPr kumimoji="1" lang="en-US" altLang="ja-JP" sz="1100"/>
          </a:p>
          <a:p>
            <a:pPr marL="342900" indent="-342900">
              <a:buFont typeface="Arial" panose="020B0604020202020204" pitchFamily="34" charset="0"/>
              <a:buChar char="•"/>
            </a:pPr>
            <a:r>
              <a:rPr kumimoji="1" lang="ja-JP" altLang="en-US" sz="1100"/>
              <a:t>応募にあたっては、公募要領等をご覧下さい。審査の結果、採択され、事業を実施するには、これらの内容に同意いただくことが必要です</a:t>
            </a:r>
            <a:endParaRPr kumimoji="1" lang="en-US" altLang="ja-JP" sz="1100"/>
          </a:p>
          <a:p>
            <a:pPr marL="342900" indent="-342900">
              <a:buFont typeface="Arial" panose="020B0604020202020204" pitchFamily="34" charset="0"/>
              <a:buChar char="•"/>
            </a:pPr>
            <a:r>
              <a:rPr kumimoji="1" lang="ja-JP" altLang="en-US" sz="1100"/>
              <a:t>本実施計画のうち非開示を希望する情報・スライドはその旨を明記ください。非開示情報と認められる情報は、環境省、補助事業者の担当者及び審査委員以外には提供しないものとし、本事業以外の目的に使用しません</a:t>
            </a:r>
            <a:endParaRPr kumimoji="1" lang="en-US" altLang="ja-JP" sz="1100"/>
          </a:p>
        </p:txBody>
      </p:sp>
      <p:sp>
        <p:nvSpPr>
          <p:cNvPr id="8" name="テキスト ボックス 7"/>
          <p:cNvSpPr txBox="1"/>
          <p:nvPr/>
        </p:nvSpPr>
        <p:spPr>
          <a:xfrm>
            <a:off x="9656064" y="205562"/>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応募フォーマット</a:t>
            </a:r>
            <a:r>
              <a:rPr kumimoji="1" lang="en-US" altLang="ja-JP" sz="1600">
                <a:solidFill>
                  <a:srgbClr val="575757"/>
                </a:solidFill>
                <a:latin typeface="Meiryo UI" panose="020B0604030504040204" pitchFamily="50" charset="-128"/>
                <a:ea typeface="Meiryo UI" panose="020B0604030504040204" pitchFamily="50" charset="-128"/>
              </a:rPr>
              <a:t>)</a:t>
            </a:r>
          </a:p>
        </p:txBody>
      </p:sp>
      <p:sp>
        <p:nvSpPr>
          <p:cNvPr id="2" name="テキスト ボックス 1"/>
          <p:cNvSpPr txBox="1">
            <a:spLocks/>
          </p:cNvSpPr>
          <p:nvPr/>
        </p:nvSpPr>
        <p:spPr>
          <a:xfrm>
            <a:off x="5854046" y="3725094"/>
            <a:ext cx="5542961" cy="4807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a:solidFill>
                  <a:schemeClr val="bg1"/>
                </a:solidFill>
                <a:latin typeface="Meiryo UI" panose="020B0604030504040204" pitchFamily="50" charset="-128"/>
                <a:ea typeface="Meiryo UI" panose="020B0604030504040204" pitchFamily="50" charset="-128"/>
              </a:rPr>
              <a:t>（共同申請者（委託先除く）：Ｂ社）</a:t>
            </a:r>
            <a:endParaRPr kumimoji="1" lang="en-US" altLang="ja-JP">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093910" y="3801970"/>
            <a:ext cx="2035946" cy="34381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050">
                <a:solidFill>
                  <a:schemeClr val="bg1"/>
                </a:solidFill>
                <a:latin typeface="Meiryo UI" panose="020B0604030504040204" pitchFamily="50" charset="-128"/>
                <a:ea typeface="Meiryo UI" panose="020B0604030504040204" pitchFamily="50" charset="-128"/>
              </a:rPr>
              <a:t>※</a:t>
            </a:r>
            <a:r>
              <a:rPr kumimoji="1" lang="ja-JP" altLang="en-US" sz="1050">
                <a:solidFill>
                  <a:schemeClr val="bg1"/>
                </a:solidFill>
                <a:latin typeface="Meiryo UI" panose="020B0604030504040204" pitchFamily="50" charset="-128"/>
                <a:ea typeface="Meiryo UI" panose="020B0604030504040204" pitchFamily="50" charset="-128"/>
              </a:rPr>
              <a:t>共同実施の場合には、</a:t>
            </a:r>
            <a:br>
              <a:rPr kumimoji="1" lang="en-US" altLang="ja-JP" sz="1050">
                <a:solidFill>
                  <a:schemeClr val="bg1"/>
                </a:solidFill>
                <a:latin typeface="Meiryo UI" panose="020B0604030504040204" pitchFamily="50" charset="-128"/>
                <a:ea typeface="Meiryo UI" panose="020B0604030504040204" pitchFamily="50" charset="-128"/>
              </a:rPr>
            </a:br>
            <a:r>
              <a:rPr kumimoji="1" lang="ja-JP" altLang="en-US" sz="1050">
                <a:solidFill>
                  <a:schemeClr val="bg1"/>
                </a:solidFill>
                <a:latin typeface="Meiryo UI" panose="020B0604030504040204" pitchFamily="50" charset="-128"/>
                <a:ea typeface="Meiryo UI" panose="020B0604030504040204" pitchFamily="50" charset="-128"/>
              </a:rPr>
              <a:t>代表事業者を明記して下さい</a:t>
            </a:r>
          </a:p>
        </p:txBody>
      </p:sp>
      <p:sp>
        <p:nvSpPr>
          <p:cNvPr id="6" name="テキスト ボックス 5">
            <a:extLst>
              <a:ext uri="{FF2B5EF4-FFF2-40B4-BE49-F238E27FC236}">
                <a16:creationId xmlns:a16="http://schemas.microsoft.com/office/drawing/2014/main" id="{9F4EE552-96E2-D88B-51C0-1F4BE3557845}"/>
              </a:ext>
            </a:extLst>
          </p:cNvPr>
          <p:cNvSpPr txBox="1"/>
          <p:nvPr/>
        </p:nvSpPr>
        <p:spPr>
          <a:xfrm>
            <a:off x="9656064" y="681456"/>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様式第３</a:t>
            </a:r>
            <a:r>
              <a:rPr kumimoji="1" lang="en-US" altLang="ja-JP" sz="160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5656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21E1FCBA-91BA-4C86-B005-F67049A83054}"/>
              </a:ext>
            </a:extLst>
          </p:cNvPr>
          <p:cNvSpPr/>
          <p:nvPr/>
        </p:nvSpPr>
        <p:spPr>
          <a:xfrm>
            <a:off x="539532" y="2305190"/>
            <a:ext cx="5076000" cy="175734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a:solidFill>
                  <a:schemeClr val="tx1"/>
                </a:solidFill>
                <a:latin typeface="Meiryo UI" panose="020B0604030504040204" pitchFamily="50" charset="-128"/>
                <a:ea typeface="Meiryo UI" panose="020B0604030504040204" pitchFamily="50" charset="-128"/>
              </a:rPr>
              <a:t>（社会面）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（経済面）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（政策面）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（技術面）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E2532846-49C0-40DB-8BC2-E15B88D85ADA}"/>
              </a:ext>
            </a:extLst>
          </p:cNvPr>
          <p:cNvCxnSpPr>
            <a:cxnSpLocks/>
          </p:cNvCxnSpPr>
          <p:nvPr/>
        </p:nvCxnSpPr>
        <p:spPr>
          <a:xfrm>
            <a:off x="6409383" y="1802032"/>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9892ABF-1590-467C-90C2-8FBE4B8EB66C}"/>
              </a:ext>
            </a:extLst>
          </p:cNvPr>
          <p:cNvSpPr txBox="1"/>
          <p:nvPr/>
        </p:nvSpPr>
        <p:spPr>
          <a:xfrm>
            <a:off x="6375212" y="1288100"/>
            <a:ext cx="516816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 の</a:t>
            </a:r>
            <a:r>
              <a:rPr lang="ja-JP" altLang="en-US"/>
              <a:t>産業構造の変化</a:t>
            </a:r>
            <a:r>
              <a:rPr kumimoji="1" lang="ja-JP" altLang="en-US" sz="1400">
                <a:solidFill>
                  <a:schemeClr val="tx2"/>
                </a:solidFill>
                <a:latin typeface="Meiryo UI" panose="020B0604030504040204" pitchFamily="50" charset="-128"/>
                <a:ea typeface="Meiryo UI" panose="020B0604030504040204" pitchFamily="50" charset="-128"/>
              </a:rPr>
              <a:t>（</a:t>
            </a:r>
            <a:r>
              <a:rPr kumimoji="1" lang="en-US" altLang="ja-JP" sz="1400">
                <a:solidFill>
                  <a:schemeClr val="tx2"/>
                </a:solidFill>
                <a:latin typeface="Meiryo UI" panose="020B0604030504040204" pitchFamily="50" charset="-128"/>
                <a:ea typeface="Meiryo UI" panose="020B0604030504040204" pitchFamily="50" charset="-128"/>
              </a:rPr>
              <a:t>※1</a:t>
            </a:r>
            <a:r>
              <a:rPr kumimoji="1" lang="ja-JP" altLang="en-US" sz="1400">
                <a:solidFill>
                  <a:schemeClr val="tx2"/>
                </a:solidFill>
                <a:latin typeface="Meiryo UI" panose="020B0604030504040204" pitchFamily="50" charset="-128"/>
                <a:ea typeface="Meiryo UI" panose="020B0604030504040204" pitchFamily="50" charset="-128"/>
              </a:rPr>
              <a:t>） </a:t>
            </a:r>
            <a:r>
              <a:rPr lang="ja-JP" altLang="en-US"/>
              <a:t>（将来予測）</a:t>
            </a:r>
            <a:endParaRPr lang="en-US"/>
          </a:p>
        </p:txBody>
      </p:sp>
      <p:cxnSp>
        <p:nvCxnSpPr>
          <p:cNvPr id="19" name="Straight Connector 18">
            <a:extLst>
              <a:ext uri="{FF2B5EF4-FFF2-40B4-BE49-F238E27FC236}">
                <a16:creationId xmlns:a16="http://schemas.microsoft.com/office/drawing/2014/main" id="{05182188-D53B-4362-84E7-1FC816B0CDE2}"/>
              </a:ext>
            </a:extLst>
          </p:cNvPr>
          <p:cNvCxnSpPr>
            <a:cxnSpLocks/>
          </p:cNvCxnSpPr>
          <p:nvPr/>
        </p:nvCxnSpPr>
        <p:spPr>
          <a:xfrm>
            <a:off x="553876" y="1810887"/>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28A2C5B-D7A8-42DA-824C-9347AC771D3A}"/>
              </a:ext>
            </a:extLst>
          </p:cNvPr>
          <p:cNvSpPr txBox="1"/>
          <p:nvPr/>
        </p:nvSpPr>
        <p:spPr>
          <a:xfrm>
            <a:off x="648622" y="1159105"/>
            <a:ext cx="5168167" cy="5756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）に係るマクロトレンド認識</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46" name="Rectangle 45">
            <a:extLst>
              <a:ext uri="{FF2B5EF4-FFF2-40B4-BE49-F238E27FC236}">
                <a16:creationId xmlns:a16="http://schemas.microsoft.com/office/drawing/2014/main" id="{201ACDA3-3E12-49C9-B786-04F0122326E8}"/>
              </a:ext>
            </a:extLst>
          </p:cNvPr>
          <p:cNvSpPr/>
          <p:nvPr/>
        </p:nvSpPr>
        <p:spPr>
          <a:xfrm>
            <a:off x="487384" y="1911138"/>
            <a:ext cx="5457814"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93700" lvl="1" indent="-285750">
              <a:buClr>
                <a:schemeClr val="tx2"/>
              </a:buClr>
              <a:buSzPct val="10000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社会・経済・政策・技術面等の事業環境の変化・事実認識を記載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52" name="TextBox 51">
            <a:extLst>
              <a:ext uri="{FF2B5EF4-FFF2-40B4-BE49-F238E27FC236}">
                <a16:creationId xmlns:a16="http://schemas.microsoft.com/office/drawing/2014/main" id="{09980D6C-981C-49CF-AC8B-20780AD8812A}"/>
              </a:ext>
            </a:extLst>
          </p:cNvPr>
          <p:cNvSpPr txBox="1"/>
          <p:nvPr/>
        </p:nvSpPr>
        <p:spPr>
          <a:xfrm>
            <a:off x="6409383" y="1907210"/>
            <a:ext cx="5215648" cy="754172"/>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kumimoji="1" lang="ja-JP" altLang="en-US" sz="1400">
                <a:solidFill>
                  <a:schemeClr val="tx2"/>
                </a:solidFill>
                <a:latin typeface="Meiryo UI" panose="020B0604030504040204" pitchFamily="50" charset="-128"/>
                <a:ea typeface="Meiryo UI" panose="020B0604030504040204" pitchFamily="50" charset="-128"/>
              </a:rPr>
              <a:t>△△分野等の</a:t>
            </a:r>
            <a:r>
              <a:rPr lang="ja-JP" altLang="en-US" sz="1400">
                <a:solidFill>
                  <a:schemeClr val="tx1"/>
                </a:solidFill>
                <a:latin typeface="Meiryo UI" panose="020B0604030504040204" pitchFamily="50" charset="-128"/>
                <a:ea typeface="Meiryo UI" panose="020B0604030504040204" pitchFamily="50" charset="-128"/>
              </a:rPr>
              <a:t>産業構造がどのように転換するか、本事業実施の前提となる将来像を示すこと（例：業界・市場動向やエネルギー需給構造の変化等）</a:t>
            </a:r>
            <a:endParaRPr lang="en-US" sz="1050">
              <a:solidFill>
                <a:schemeClr val="tx1"/>
              </a:solidFill>
              <a:latin typeface="Meiryo UI" panose="020B0604030504040204" pitchFamily="50" charset="-128"/>
              <a:ea typeface="Meiryo UI" panose="020B0604030504040204" pitchFamily="50" charset="-128"/>
            </a:endParaRPr>
          </a:p>
        </p:txBody>
      </p:sp>
      <p:cxnSp>
        <p:nvCxnSpPr>
          <p:cNvPr id="41" name="Straight Connector 40">
            <a:extLst>
              <a:ext uri="{FF2B5EF4-FFF2-40B4-BE49-F238E27FC236}">
                <a16:creationId xmlns:a16="http://schemas.microsoft.com/office/drawing/2014/main" id="{2334EE2D-2D28-44C6-AD4B-1E81EB3CDEFB}"/>
              </a:ext>
            </a:extLst>
          </p:cNvPr>
          <p:cNvCxnSpPr>
            <a:cxnSpLocks/>
          </p:cNvCxnSpPr>
          <p:nvPr/>
        </p:nvCxnSpPr>
        <p:spPr>
          <a:xfrm flipV="1">
            <a:off x="6105049" y="1810887"/>
            <a:ext cx="0" cy="3185338"/>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1</a:t>
            </a:r>
            <a:r>
              <a:rPr kumimoji="1" lang="ja-JP" altLang="en-US" sz="2000"/>
              <a:t>）産業構造変化に対する認識</a:t>
            </a:r>
            <a:endParaRPr kumimoji="1" lang="en-US" sz="200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a:solidFill>
                  <a:schemeClr val="tx1"/>
                </a:solidFill>
              </a:rPr>
              <a:t>○○等の変化により</a:t>
            </a:r>
            <a:r>
              <a:rPr lang="en-US" altLang="ja-JP">
                <a:solidFill>
                  <a:schemeClr val="tx1"/>
                </a:solidFill>
              </a:rPr>
              <a:t>XX</a:t>
            </a:r>
            <a:r>
              <a:rPr lang="ja-JP" altLang="en-US">
                <a:solidFill>
                  <a:schemeClr val="tx1"/>
                </a:solidFill>
              </a:rPr>
              <a:t>産業が急拡大すると予想</a:t>
            </a:r>
            <a:endParaRPr kumimoji="1" lang="en-US">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8" name="Rectangle 43">
            <a:extLst>
              <a:ext uri="{FF2B5EF4-FFF2-40B4-BE49-F238E27FC236}">
                <a16:creationId xmlns:a16="http://schemas.microsoft.com/office/drawing/2014/main" id="{21E1FCBA-91BA-4C86-B005-F67049A83054}"/>
              </a:ext>
            </a:extLst>
          </p:cNvPr>
          <p:cNvSpPr/>
          <p:nvPr/>
        </p:nvSpPr>
        <p:spPr>
          <a:xfrm>
            <a:off x="569836" y="4210603"/>
            <a:ext cx="5076000" cy="80058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市場機会：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社会・顧客・国民等に与えるインパクト：</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0"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853587" y="4128462"/>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7" name="右矢印 6"/>
          <p:cNvSpPr/>
          <p:nvPr/>
        </p:nvSpPr>
        <p:spPr>
          <a:xfrm>
            <a:off x="5758507" y="4326121"/>
            <a:ext cx="650876" cy="728967"/>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33" name="Rectangle 43">
            <a:extLst>
              <a:ext uri="{FF2B5EF4-FFF2-40B4-BE49-F238E27FC236}">
                <a16:creationId xmlns:a16="http://schemas.microsoft.com/office/drawing/2014/main" id="{21E1FCBA-91BA-4C86-B005-F67049A83054}"/>
              </a:ext>
            </a:extLst>
          </p:cNvPr>
          <p:cNvSpPr/>
          <p:nvPr/>
        </p:nvSpPr>
        <p:spPr>
          <a:xfrm>
            <a:off x="6594567" y="4412511"/>
            <a:ext cx="3420478" cy="396768"/>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当該変化に対する経営ビジョン：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9E9746AD-CF57-EF17-5B2D-3E194493EE3B}"/>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6" name="Group 41">
            <a:extLst>
              <a:ext uri="{FF2B5EF4-FFF2-40B4-BE49-F238E27FC236}">
                <a16:creationId xmlns:a16="http://schemas.microsoft.com/office/drawing/2014/main" id="{F26F64C9-F565-8979-617B-700FABD9E065}"/>
              </a:ext>
            </a:extLst>
          </p:cNvPr>
          <p:cNvGrpSpPr/>
          <p:nvPr/>
        </p:nvGrpSpPr>
        <p:grpSpPr>
          <a:xfrm rot="16200000" flipH="1">
            <a:off x="6006057" y="4128463"/>
            <a:ext cx="216000" cy="216000"/>
            <a:chOff x="5937564" y="3833745"/>
            <a:chExt cx="306171" cy="306910"/>
          </a:xfrm>
        </p:grpSpPr>
        <p:sp>
          <p:nvSpPr>
            <p:cNvPr id="8" name="Freeform 94">
              <a:extLst>
                <a:ext uri="{FF2B5EF4-FFF2-40B4-BE49-F238E27FC236}">
                  <a16:creationId xmlns:a16="http://schemas.microsoft.com/office/drawing/2014/main" id="{1A805329-FB7A-068E-7BEC-E8595FCD9170}"/>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9" name="Freeform 95">
              <a:extLst>
                <a:ext uri="{FF2B5EF4-FFF2-40B4-BE49-F238E27FC236}">
                  <a16:creationId xmlns:a16="http://schemas.microsoft.com/office/drawing/2014/main" id="{9C847E63-ADFB-3664-3D07-ECEC3D217DD1}"/>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grpSp>
        <p:nvGrpSpPr>
          <p:cNvPr id="10" name="Group 41">
            <a:extLst>
              <a:ext uri="{FF2B5EF4-FFF2-40B4-BE49-F238E27FC236}">
                <a16:creationId xmlns:a16="http://schemas.microsoft.com/office/drawing/2014/main" id="{40ACE2F2-88FC-AE16-5A72-F886E3DB0520}"/>
              </a:ext>
            </a:extLst>
          </p:cNvPr>
          <p:cNvGrpSpPr/>
          <p:nvPr/>
        </p:nvGrpSpPr>
        <p:grpSpPr>
          <a:xfrm rot="10800000" flipH="1">
            <a:off x="5999012" y="3344219"/>
            <a:ext cx="216000" cy="216000"/>
            <a:chOff x="5937564" y="3833745"/>
            <a:chExt cx="306171" cy="306910"/>
          </a:xfrm>
        </p:grpSpPr>
        <p:sp>
          <p:nvSpPr>
            <p:cNvPr id="11" name="Freeform 94">
              <a:extLst>
                <a:ext uri="{FF2B5EF4-FFF2-40B4-BE49-F238E27FC236}">
                  <a16:creationId xmlns:a16="http://schemas.microsoft.com/office/drawing/2014/main" id="{2933CF30-C058-483B-3BA7-AFFEFD90741A}"/>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Freeform 95">
              <a:extLst>
                <a:ext uri="{FF2B5EF4-FFF2-40B4-BE49-F238E27FC236}">
                  <a16:creationId xmlns:a16="http://schemas.microsoft.com/office/drawing/2014/main" id="{69D25F46-DAED-44DF-1FFE-D895E49FC0E5}"/>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cxnSp>
        <p:nvCxnSpPr>
          <p:cNvPr id="3" name="Straight Connector 40">
            <a:extLst>
              <a:ext uri="{FF2B5EF4-FFF2-40B4-BE49-F238E27FC236}">
                <a16:creationId xmlns:a16="http://schemas.microsoft.com/office/drawing/2014/main" id="{6C78C0B8-8504-50A9-8AB2-DA3311BD8464}"/>
              </a:ext>
            </a:extLst>
          </p:cNvPr>
          <p:cNvCxnSpPr>
            <a:cxnSpLocks/>
          </p:cNvCxnSpPr>
          <p:nvPr/>
        </p:nvCxnSpPr>
        <p:spPr>
          <a:xfrm flipH="1" flipV="1">
            <a:off x="487384" y="5121416"/>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5" name="TextBox 24">
            <a:extLst>
              <a:ext uri="{FF2B5EF4-FFF2-40B4-BE49-F238E27FC236}">
                <a16:creationId xmlns:a16="http://schemas.microsoft.com/office/drawing/2014/main" id="{CE03D7A2-BEFC-5BB4-3F48-81E0023C26D2}"/>
              </a:ext>
            </a:extLst>
          </p:cNvPr>
          <p:cNvSpPr txBox="1"/>
          <p:nvPr/>
        </p:nvSpPr>
        <p:spPr>
          <a:xfrm>
            <a:off x="922867" y="5197295"/>
            <a:ext cx="10229619" cy="133225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※1</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 </a:t>
            </a:r>
            <a:r>
              <a:rPr lang="en-US" altLang="ja-JP" sz="1400" b="0" i="0">
                <a:solidFill>
                  <a:srgbClr val="1A1A1A"/>
                </a:solidFill>
                <a:effectLst/>
                <a:latin typeface="メイリオ" panose="020B0604030504040204" pitchFamily="50" charset="-128"/>
                <a:ea typeface="メイリオ" panose="020B0604030504040204" pitchFamily="50" charset="-128"/>
              </a:rPr>
              <a:t>2023</a:t>
            </a:r>
            <a:r>
              <a:rPr lang="ja-JP" altLang="en-US" sz="1400" b="0" i="0">
                <a:solidFill>
                  <a:srgbClr val="1A1A1A"/>
                </a:solidFill>
                <a:effectLst/>
                <a:latin typeface="メイリオ" panose="020B0604030504040204" pitchFamily="50" charset="-128"/>
                <a:ea typeface="メイリオ" panose="020B0604030504040204" pitchFamily="50" charset="-128"/>
              </a:rPr>
              <a:t>年</a:t>
            </a:r>
            <a:r>
              <a:rPr lang="en-US" altLang="ja-JP" sz="1400" b="0" i="0">
                <a:solidFill>
                  <a:srgbClr val="1A1A1A"/>
                </a:solidFill>
                <a:effectLst/>
                <a:latin typeface="メイリオ" panose="020B0604030504040204" pitchFamily="50" charset="-128"/>
                <a:ea typeface="メイリオ" panose="020B0604030504040204" pitchFamily="50" charset="-128"/>
              </a:rPr>
              <a:t>7</a:t>
            </a:r>
            <a:r>
              <a:rPr lang="ja-JP" altLang="en-US" sz="1400" b="0" i="0">
                <a:solidFill>
                  <a:srgbClr val="1A1A1A"/>
                </a:solidFill>
                <a:effectLst/>
                <a:latin typeface="メイリオ" panose="020B0604030504040204" pitchFamily="50" charset="-128"/>
                <a:ea typeface="メイリオ" panose="020B0604030504040204" pitchFamily="50" charset="-128"/>
              </a:rPr>
              <a:t>月閣議決定）</a:t>
            </a:r>
            <a:r>
              <a:rPr lang="ja-JP" altLang="en-US" sz="1400">
                <a:solidFill>
                  <a:srgbClr val="1A1A1A"/>
                </a:solidFill>
                <a:latin typeface="メイリオ" panose="020B0604030504040204" pitchFamily="50" charset="-128"/>
                <a:ea typeface="メイリオ" panose="020B0604030504040204" pitchFamily="50" charset="-128"/>
              </a:rPr>
              <a:t>の参考資料</a:t>
            </a:r>
            <a:r>
              <a:rPr lang="zh-TW" altLang="en-US" sz="1400" b="0" i="0">
                <a:solidFill>
                  <a:srgbClr val="1A1A1A"/>
                </a:solidFill>
                <a:effectLst/>
                <a:latin typeface="メイリオ" panose="020B0604030504040204" pitchFamily="50" charset="-128"/>
                <a:ea typeface="メイリオ" panose="020B0604030504040204" pitchFamily="50" charset="-128"/>
              </a:rPr>
              <a:t>「分野別投資戦略」</a:t>
            </a:r>
            <a:r>
              <a:rPr lang="ja-JP" altLang="en-US" sz="1400" b="0" i="0">
                <a:solidFill>
                  <a:srgbClr val="1A1A1A"/>
                </a:solidFill>
                <a:effectLst/>
                <a:latin typeface="メイリオ" panose="020B0604030504040204" pitchFamily="50" charset="-128"/>
                <a:ea typeface="メイリオ" panose="020B0604030504040204" pitchFamily="50" charset="-128"/>
              </a:rPr>
              <a:t>との関連も記載する。</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en-US" altLang="ja-JP" sz="1400">
                <a:solidFill>
                  <a:schemeClr val="tx2"/>
                </a:solidFill>
                <a:latin typeface="Meiryo UI" panose="020B0604030504040204" pitchFamily="50" charset="-128"/>
                <a:ea typeface="Meiryo UI" panose="020B0604030504040204" pitchFamily="50" charset="-128"/>
              </a:rPr>
              <a:t>※2【</a:t>
            </a:r>
            <a:r>
              <a:rPr lang="ja-JP" altLang="en-US" sz="1400">
                <a:solidFill>
                  <a:schemeClr val="tx1"/>
                </a:solidFill>
              </a:rPr>
              <a:t>脱炭素が困難な産業に製品の供給を行う事業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△△は、対象品目及び供給先の産業の分野等</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　　</a:t>
            </a:r>
            <a:r>
              <a:rPr kumimoji="1" lang="en-US" altLang="ja-JP" sz="1400">
                <a:solidFill>
                  <a:schemeClr val="tx2"/>
                </a:solidFill>
                <a:latin typeface="Meiryo UI" panose="020B0604030504040204" pitchFamily="50" charset="-128"/>
                <a:ea typeface="Meiryo UI" panose="020B0604030504040204" pitchFamily="50" charset="-128"/>
              </a:rPr>
              <a:t>【</a:t>
            </a:r>
            <a:r>
              <a:rPr lang="ja-JP" altLang="en-US" sz="1400">
                <a:solidFill>
                  <a:schemeClr val="tx1"/>
                </a:solidFill>
              </a:rPr>
              <a:t>製造業の国際的な競争力の確保を行う事業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△△は、対象品目の対象分野（日本国内のみならず海外展開を含む）等</a:t>
            </a:r>
            <a:endParaRPr kumimoji="1" lang="en-US" sz="140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6109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4AE2027D-6583-4174-9CA5-B4FF8FEBE5B2}"/>
              </a:ext>
            </a:extLst>
          </p:cNvPr>
          <p:cNvSpPr/>
          <p:nvPr/>
        </p:nvSpPr>
        <p:spPr>
          <a:xfrm>
            <a:off x="3263839" y="3048961"/>
            <a:ext cx="1082941" cy="1611870"/>
          </a:xfrm>
          <a:prstGeom prst="rect">
            <a:avLst/>
          </a:prstGeom>
          <a:solidFill>
            <a:schemeClr val="accent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9" name="Rectangle 68">
            <a:extLst>
              <a:ext uri="{FF2B5EF4-FFF2-40B4-BE49-F238E27FC236}">
                <a16:creationId xmlns:a16="http://schemas.microsoft.com/office/drawing/2014/main" id="{BF42C754-6B6E-48C0-BD02-1F293DB6CB79}"/>
              </a:ext>
            </a:extLst>
          </p:cNvPr>
          <p:cNvSpPr/>
          <p:nvPr/>
        </p:nvSpPr>
        <p:spPr>
          <a:xfrm>
            <a:off x="1066816" y="3048961"/>
            <a:ext cx="2169020" cy="161187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grpSp>
        <p:nvGrpSpPr>
          <p:cNvPr id="17" name="Group 16">
            <a:extLst>
              <a:ext uri="{FF2B5EF4-FFF2-40B4-BE49-F238E27FC236}">
                <a16:creationId xmlns:a16="http://schemas.microsoft.com/office/drawing/2014/main" id="{3E5B5B1F-4EDB-4AF6-AEB3-8119C53F56A2}"/>
              </a:ext>
            </a:extLst>
          </p:cNvPr>
          <p:cNvGrpSpPr/>
          <p:nvPr/>
        </p:nvGrpSpPr>
        <p:grpSpPr>
          <a:xfrm>
            <a:off x="536375" y="1359407"/>
            <a:ext cx="4068000" cy="230706"/>
            <a:chOff x="1569496" y="1733612"/>
            <a:chExt cx="3600000" cy="368144"/>
          </a:xfrm>
        </p:grpSpPr>
        <p:cxnSp>
          <p:nvCxnSpPr>
            <p:cNvPr id="18" name="Straight Connector 17">
              <a:extLst>
                <a:ext uri="{FF2B5EF4-FFF2-40B4-BE49-F238E27FC236}">
                  <a16:creationId xmlns:a16="http://schemas.microsoft.com/office/drawing/2014/main" id="{3E364910-D9D9-419F-A94E-AE9F21970F4F}"/>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D228968-8FDD-41EA-B8F4-9D8C5D2C1689}"/>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セグメント分析</a:t>
              </a:r>
              <a:endParaRPr kumimoji="1" lang="en-US" sz="1400">
                <a:solidFill>
                  <a:schemeClr val="tx2"/>
                </a:solidFill>
                <a:latin typeface="Meiryo UI" panose="020B0604030504040204" pitchFamily="50" charset="-128"/>
                <a:ea typeface="Meiryo UI" panose="020B0604030504040204" pitchFamily="50" charset="-128"/>
              </a:endParaRPr>
            </a:p>
          </p:txBody>
        </p:sp>
      </p:grpSp>
      <p:sp>
        <p:nvSpPr>
          <p:cNvPr id="66" name="Rectangle 65">
            <a:extLst>
              <a:ext uri="{FF2B5EF4-FFF2-40B4-BE49-F238E27FC236}">
                <a16:creationId xmlns:a16="http://schemas.microsoft.com/office/drawing/2014/main" id="{8A5274B8-B7FE-41DC-8C2A-41D4A5C67EF8}"/>
              </a:ext>
            </a:extLst>
          </p:cNvPr>
          <p:cNvSpPr/>
          <p:nvPr/>
        </p:nvSpPr>
        <p:spPr>
          <a:xfrm>
            <a:off x="507930" y="1690405"/>
            <a:ext cx="422932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前述の市場のうち、注力すべきセグメント（＝ターゲット）を理由とともに明らかにする（マトリクスを挿入）</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1" name="Straight Connector 30">
            <a:extLst>
              <a:ext uri="{FF2B5EF4-FFF2-40B4-BE49-F238E27FC236}">
                <a16:creationId xmlns:a16="http://schemas.microsoft.com/office/drawing/2014/main" id="{17303B2C-684E-411C-82E5-2F1A9CC6B5D5}"/>
              </a:ext>
            </a:extLst>
          </p:cNvPr>
          <p:cNvCxnSpPr>
            <a:cxnSpLocks/>
          </p:cNvCxnSpPr>
          <p:nvPr/>
        </p:nvCxnSpPr>
        <p:spPr>
          <a:xfrm>
            <a:off x="4976828" y="1613480"/>
            <a:ext cx="658761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2C7CAC4-689F-46F9-8EB7-702F9EE5A0F1}"/>
              </a:ext>
            </a:extLst>
          </p:cNvPr>
          <p:cNvSpPr txBox="1"/>
          <p:nvPr/>
        </p:nvSpPr>
        <p:spPr>
          <a:xfrm>
            <a:off x="4976828" y="1373504"/>
            <a:ext cx="5152516" cy="23070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ターゲットの概要</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70" name="Rectangle 69">
            <a:extLst>
              <a:ext uri="{FF2B5EF4-FFF2-40B4-BE49-F238E27FC236}">
                <a16:creationId xmlns:a16="http://schemas.microsoft.com/office/drawing/2014/main" id="{AE36AD40-218B-40C0-AF81-9860BF30E0B5}"/>
              </a:ext>
            </a:extLst>
          </p:cNvPr>
          <p:cNvSpPr/>
          <p:nvPr/>
        </p:nvSpPr>
        <p:spPr>
          <a:xfrm>
            <a:off x="4990047" y="1690406"/>
            <a:ext cx="636834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当該セグメントの概要（想定市場規模、製品の市場導入予定時期含む）と想定顧客を明らかにした上で、目標とするシェア・時期を記載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4" name="Straight Connector 23">
            <a:extLst>
              <a:ext uri="{FF2B5EF4-FFF2-40B4-BE49-F238E27FC236}">
                <a16:creationId xmlns:a16="http://schemas.microsoft.com/office/drawing/2014/main" id="{B9393211-D442-4F9A-A18A-D90E5D0DD56B}"/>
              </a:ext>
            </a:extLst>
          </p:cNvPr>
          <p:cNvCxnSpPr>
            <a:cxnSpLocks/>
          </p:cNvCxnSpPr>
          <p:nvPr/>
        </p:nvCxnSpPr>
        <p:spPr>
          <a:xfrm>
            <a:off x="6958155" y="3560891"/>
            <a:ext cx="1152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B3C01893-473D-4E65-ABE2-94C6BF879E0C}"/>
              </a:ext>
            </a:extLst>
          </p:cNvPr>
          <p:cNvSpPr txBox="1"/>
          <p:nvPr/>
        </p:nvSpPr>
        <p:spPr>
          <a:xfrm>
            <a:off x="6946244" y="3578420"/>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sz="1000">
              <a:solidFill>
                <a:schemeClr val="tx1"/>
              </a:solidFill>
              <a:latin typeface="Meiryo UI" panose="020B0604030504040204" pitchFamily="50" charset="-128"/>
              <a:ea typeface="Meiryo UI" panose="020B0604030504040204" pitchFamily="50" charset="-128"/>
            </a:endParaRPr>
          </a:p>
        </p:txBody>
      </p:sp>
      <p:sp>
        <p:nvSpPr>
          <p:cNvPr id="45" name="TextBox 44">
            <a:extLst>
              <a:ext uri="{FF2B5EF4-FFF2-40B4-BE49-F238E27FC236}">
                <a16:creationId xmlns:a16="http://schemas.microsoft.com/office/drawing/2014/main" id="{50BAB5B2-9B92-431E-B7B5-CC7F9CAC57D8}"/>
              </a:ext>
            </a:extLst>
          </p:cNvPr>
          <p:cNvSpPr txBox="1"/>
          <p:nvPr/>
        </p:nvSpPr>
        <p:spPr>
          <a:xfrm>
            <a:off x="6946244" y="4722114"/>
            <a:ext cx="1152000"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6" name="TextBox 45">
            <a:extLst>
              <a:ext uri="{FF2B5EF4-FFF2-40B4-BE49-F238E27FC236}">
                <a16:creationId xmlns:a16="http://schemas.microsoft.com/office/drawing/2014/main" id="{F9BE3F42-108D-4FBF-9650-2B0F3EEEACB3}"/>
              </a:ext>
            </a:extLst>
          </p:cNvPr>
          <p:cNvSpPr txBox="1"/>
          <p:nvPr/>
        </p:nvSpPr>
        <p:spPr>
          <a:xfrm>
            <a:off x="6946244" y="5480621"/>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9" name="TextBox 48">
            <a:extLst>
              <a:ext uri="{FF2B5EF4-FFF2-40B4-BE49-F238E27FC236}">
                <a16:creationId xmlns:a16="http://schemas.microsoft.com/office/drawing/2014/main" id="{4D9E40F0-C991-46AF-A1EE-08FFCEAC90E5}"/>
              </a:ext>
            </a:extLst>
          </p:cNvPr>
          <p:cNvSpPr txBox="1"/>
          <p:nvPr/>
        </p:nvSpPr>
        <p:spPr>
          <a:xfrm>
            <a:off x="9988245" y="4722114"/>
            <a:ext cx="1646905"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50" name="TextBox 49">
            <a:extLst>
              <a:ext uri="{FF2B5EF4-FFF2-40B4-BE49-F238E27FC236}">
                <a16:creationId xmlns:a16="http://schemas.microsoft.com/office/drawing/2014/main" id="{EA966199-9668-41E7-B14A-5203F24CA888}"/>
              </a:ext>
            </a:extLst>
          </p:cNvPr>
          <p:cNvSpPr txBox="1"/>
          <p:nvPr/>
        </p:nvSpPr>
        <p:spPr>
          <a:xfrm>
            <a:off x="9988245" y="5480621"/>
            <a:ext cx="1646905"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73" name="Straight Connector 72">
            <a:extLst>
              <a:ext uri="{FF2B5EF4-FFF2-40B4-BE49-F238E27FC236}">
                <a16:creationId xmlns:a16="http://schemas.microsoft.com/office/drawing/2014/main" id="{AD626256-327A-4795-8E03-D2B9B942D791}"/>
              </a:ext>
            </a:extLst>
          </p:cNvPr>
          <p:cNvCxnSpPr>
            <a:cxnSpLocks/>
          </p:cNvCxnSpPr>
          <p:nvPr/>
        </p:nvCxnSpPr>
        <p:spPr>
          <a:xfrm>
            <a:off x="5844902" y="3560891"/>
            <a:ext cx="102931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3C6DEA41-542D-4755-B2E5-70832224DBF7}"/>
              </a:ext>
            </a:extLst>
          </p:cNvPr>
          <p:cNvSpPr txBox="1"/>
          <p:nvPr/>
        </p:nvSpPr>
        <p:spPr>
          <a:xfrm>
            <a:off x="5822221" y="3578420"/>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B</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6" name="TextBox 75">
            <a:extLst>
              <a:ext uri="{FF2B5EF4-FFF2-40B4-BE49-F238E27FC236}">
                <a16:creationId xmlns:a16="http://schemas.microsoft.com/office/drawing/2014/main" id="{DB186F0F-EBF9-48A5-8EAF-770B2B99260A}"/>
              </a:ext>
            </a:extLst>
          </p:cNvPr>
          <p:cNvSpPr txBox="1"/>
          <p:nvPr/>
        </p:nvSpPr>
        <p:spPr>
          <a:xfrm>
            <a:off x="5822221" y="4722114"/>
            <a:ext cx="102931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C</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D</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7" name="TextBox 76">
            <a:extLst>
              <a:ext uri="{FF2B5EF4-FFF2-40B4-BE49-F238E27FC236}">
                <a16:creationId xmlns:a16="http://schemas.microsoft.com/office/drawing/2014/main" id="{69171098-4680-4F91-8210-0CFBAEEB4D05}"/>
              </a:ext>
            </a:extLst>
          </p:cNvPr>
          <p:cNvSpPr txBox="1"/>
          <p:nvPr/>
        </p:nvSpPr>
        <p:spPr>
          <a:xfrm>
            <a:off x="5822221" y="5480621"/>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E</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9" name="Straight Connector 78">
            <a:extLst>
              <a:ext uri="{FF2B5EF4-FFF2-40B4-BE49-F238E27FC236}">
                <a16:creationId xmlns:a16="http://schemas.microsoft.com/office/drawing/2014/main" id="{ACAD1074-639A-42B7-ACD8-F0EBF14BDF10}"/>
              </a:ext>
            </a:extLst>
          </p:cNvPr>
          <p:cNvCxnSpPr>
            <a:cxnSpLocks/>
          </p:cNvCxnSpPr>
          <p:nvPr/>
        </p:nvCxnSpPr>
        <p:spPr>
          <a:xfrm>
            <a:off x="8177615" y="3560891"/>
            <a:ext cx="171552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382E364-8965-4582-B5DB-4C1FC7B84396}"/>
              </a:ext>
            </a:extLst>
          </p:cNvPr>
          <p:cNvSpPr/>
          <p:nvPr/>
        </p:nvSpPr>
        <p:spPr>
          <a:xfrm>
            <a:off x="6946244" y="3182754"/>
            <a:ext cx="114686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需要量</a:t>
            </a:r>
            <a:r>
              <a:rPr kumimoji="1" lang="ja-JP" altLang="en-US" sz="1000" b="1">
                <a:latin typeface="Meiryo UI" panose="020B0604030504040204" pitchFamily="50" charset="-128"/>
                <a:ea typeface="Meiryo UI" panose="020B0604030504040204" pitchFamily="50" charset="-128"/>
              </a:rPr>
              <a:t>（Ｘ年単年）</a:t>
            </a:r>
            <a:endParaRPr kumimoji="1" lang="en-US" altLang="ja-JP" sz="1000" b="1">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0111B23C-7AC1-44DE-B0AC-10DCB55564DD}"/>
              </a:ext>
            </a:extLst>
          </p:cNvPr>
          <p:cNvCxnSpPr>
            <a:cxnSpLocks/>
          </p:cNvCxnSpPr>
          <p:nvPr/>
        </p:nvCxnSpPr>
        <p:spPr>
          <a:xfrm>
            <a:off x="5009338" y="3560891"/>
            <a:ext cx="75162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9317AA9-5800-4895-BB9F-439450A508BD}"/>
              </a:ext>
            </a:extLst>
          </p:cNvPr>
          <p:cNvSpPr txBox="1"/>
          <p:nvPr/>
        </p:nvSpPr>
        <p:spPr>
          <a:xfrm>
            <a:off x="5009338" y="3182642"/>
            <a:ext cx="751627"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想定顧客</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40" name="TextBox 39">
            <a:extLst>
              <a:ext uri="{FF2B5EF4-FFF2-40B4-BE49-F238E27FC236}">
                <a16:creationId xmlns:a16="http://schemas.microsoft.com/office/drawing/2014/main" id="{BC7A7012-305F-48C5-BCA1-F60B6131E60C}"/>
              </a:ext>
            </a:extLst>
          </p:cNvPr>
          <p:cNvSpPr txBox="1"/>
          <p:nvPr/>
        </p:nvSpPr>
        <p:spPr>
          <a:xfrm>
            <a:off x="5006134" y="3578419"/>
            <a:ext cx="751627" cy="103297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1" name="TextBox 40">
            <a:extLst>
              <a:ext uri="{FF2B5EF4-FFF2-40B4-BE49-F238E27FC236}">
                <a16:creationId xmlns:a16="http://schemas.microsoft.com/office/drawing/2014/main" id="{5776F995-53F3-414D-AC62-D4C862C767AD}"/>
              </a:ext>
            </a:extLst>
          </p:cNvPr>
          <p:cNvSpPr txBox="1"/>
          <p:nvPr/>
        </p:nvSpPr>
        <p:spPr>
          <a:xfrm>
            <a:off x="5006134" y="4722114"/>
            <a:ext cx="751627" cy="65923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2" name="TextBox 41">
            <a:extLst>
              <a:ext uri="{FF2B5EF4-FFF2-40B4-BE49-F238E27FC236}">
                <a16:creationId xmlns:a16="http://schemas.microsoft.com/office/drawing/2014/main" id="{5B31C5FF-806B-4705-9F34-ECA9741427D4}"/>
              </a:ext>
            </a:extLst>
          </p:cNvPr>
          <p:cNvSpPr txBox="1"/>
          <p:nvPr/>
        </p:nvSpPr>
        <p:spPr>
          <a:xfrm>
            <a:off x="5006134" y="5480621"/>
            <a:ext cx="751627" cy="375231"/>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4" name="TextBox 73">
            <a:extLst>
              <a:ext uri="{FF2B5EF4-FFF2-40B4-BE49-F238E27FC236}">
                <a16:creationId xmlns:a16="http://schemas.microsoft.com/office/drawing/2014/main" id="{A7C24335-C4B4-43AF-9BEB-0DA657B494E9}"/>
              </a:ext>
            </a:extLst>
          </p:cNvPr>
          <p:cNvSpPr txBox="1"/>
          <p:nvPr/>
        </p:nvSpPr>
        <p:spPr>
          <a:xfrm>
            <a:off x="5846237" y="3182642"/>
            <a:ext cx="1116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主なプレーヤー</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80" name="Rectangle 79">
            <a:extLst>
              <a:ext uri="{FF2B5EF4-FFF2-40B4-BE49-F238E27FC236}">
                <a16:creationId xmlns:a16="http://schemas.microsoft.com/office/drawing/2014/main" id="{4A2C3DFD-84CC-44A7-B7CC-E48BD70536E2}"/>
              </a:ext>
            </a:extLst>
          </p:cNvPr>
          <p:cNvSpPr/>
          <p:nvPr/>
        </p:nvSpPr>
        <p:spPr>
          <a:xfrm>
            <a:off x="8347736" y="3182754"/>
            <a:ext cx="760396"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課題</a:t>
            </a:r>
            <a:endParaRPr kumimoji="1" lang="en-US" altLang="ja-JP" sz="1400" b="1">
              <a:latin typeface="Meiryo UI" panose="020B0604030504040204" pitchFamily="50" charset="-128"/>
              <a:ea typeface="Meiryo UI" panose="020B0604030504040204" pitchFamily="50" charset="-128"/>
            </a:endParaRPr>
          </a:p>
        </p:txBody>
      </p:sp>
      <p:sp>
        <p:nvSpPr>
          <p:cNvPr id="81" name="TextBox 80">
            <a:extLst>
              <a:ext uri="{FF2B5EF4-FFF2-40B4-BE49-F238E27FC236}">
                <a16:creationId xmlns:a16="http://schemas.microsoft.com/office/drawing/2014/main" id="{C4B8A844-9A8A-41B7-83AA-8FB570E013A3}"/>
              </a:ext>
            </a:extLst>
          </p:cNvPr>
          <p:cNvSpPr txBox="1"/>
          <p:nvPr/>
        </p:nvSpPr>
        <p:spPr>
          <a:xfrm>
            <a:off x="8177615" y="3578420"/>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82" name="TextBox 81">
            <a:extLst>
              <a:ext uri="{FF2B5EF4-FFF2-40B4-BE49-F238E27FC236}">
                <a16:creationId xmlns:a16="http://schemas.microsoft.com/office/drawing/2014/main" id="{BCC3F790-D788-4416-A2D4-41A517634A44}"/>
              </a:ext>
            </a:extLst>
          </p:cNvPr>
          <p:cNvSpPr txBox="1"/>
          <p:nvPr/>
        </p:nvSpPr>
        <p:spPr>
          <a:xfrm>
            <a:off x="8177615" y="4722114"/>
            <a:ext cx="171552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8" name="TextBox 47" descr="ｔ">
            <a:extLst>
              <a:ext uri="{FF2B5EF4-FFF2-40B4-BE49-F238E27FC236}">
                <a16:creationId xmlns:a16="http://schemas.microsoft.com/office/drawing/2014/main" id="{A4CE0991-B734-45FB-AEC5-9208BF4974B7}"/>
              </a:ext>
            </a:extLst>
          </p:cNvPr>
          <p:cNvSpPr txBox="1"/>
          <p:nvPr/>
        </p:nvSpPr>
        <p:spPr>
          <a:xfrm>
            <a:off x="10031787" y="3589306"/>
            <a:ext cx="1728000" cy="42141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9" name="Rectangle 38">
            <a:extLst>
              <a:ext uri="{FF2B5EF4-FFF2-40B4-BE49-F238E27FC236}">
                <a16:creationId xmlns:a16="http://schemas.microsoft.com/office/drawing/2014/main" id="{1A118018-1451-4E63-A723-1528CB511CAE}"/>
              </a:ext>
            </a:extLst>
          </p:cNvPr>
          <p:cNvSpPr/>
          <p:nvPr/>
        </p:nvSpPr>
        <p:spPr>
          <a:xfrm>
            <a:off x="10064591" y="3182754"/>
            <a:ext cx="164690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想定ニーズ</a:t>
            </a:r>
            <a:endParaRPr kumimoji="1" lang="en-US" altLang="ja-JP" sz="1400" b="1">
              <a:latin typeface="Meiryo UI" panose="020B0604030504040204" pitchFamily="50" charset="-128"/>
              <a:ea typeface="Meiryo UI" panose="020B0604030504040204" pitchFamily="50" charset="-128"/>
            </a:endParaRPr>
          </a:p>
        </p:txBody>
      </p:sp>
      <p:cxnSp>
        <p:nvCxnSpPr>
          <p:cNvPr id="85" name="Straight Connector 84">
            <a:extLst>
              <a:ext uri="{FF2B5EF4-FFF2-40B4-BE49-F238E27FC236}">
                <a16:creationId xmlns:a16="http://schemas.microsoft.com/office/drawing/2014/main" id="{078C122F-E47E-40D7-A759-7DF16B77C419}"/>
              </a:ext>
            </a:extLst>
          </p:cNvPr>
          <p:cNvCxnSpPr>
            <a:cxnSpLocks/>
          </p:cNvCxnSpPr>
          <p:nvPr/>
        </p:nvCxnSpPr>
        <p:spPr>
          <a:xfrm>
            <a:off x="9965358" y="3560891"/>
            <a:ext cx="164690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F8603C3D-8D56-4A59-9CBA-68DED01BFAFC}"/>
              </a:ext>
            </a:extLst>
          </p:cNvPr>
          <p:cNvSpPr txBox="1"/>
          <p:nvPr/>
        </p:nvSpPr>
        <p:spPr>
          <a:xfrm>
            <a:off x="8177615" y="5480621"/>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89" name="Straight Connector 88">
            <a:extLst>
              <a:ext uri="{FF2B5EF4-FFF2-40B4-BE49-F238E27FC236}">
                <a16:creationId xmlns:a16="http://schemas.microsoft.com/office/drawing/2014/main" id="{9AA98539-3B65-4213-A262-9630C30DAB5E}"/>
              </a:ext>
            </a:extLst>
          </p:cNvPr>
          <p:cNvCxnSpPr/>
          <p:nvPr/>
        </p:nvCxnSpPr>
        <p:spPr>
          <a:xfrm>
            <a:off x="4985411" y="4689060"/>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88C52AE-7494-4624-9917-F2D51A012BE5}"/>
              </a:ext>
            </a:extLst>
          </p:cNvPr>
          <p:cNvCxnSpPr/>
          <p:nvPr/>
        </p:nvCxnSpPr>
        <p:spPr>
          <a:xfrm>
            <a:off x="4985411" y="5428369"/>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138" name="Rectangle 137" descr="ｔ">
            <a:extLst>
              <a:ext uri="{FF2B5EF4-FFF2-40B4-BE49-F238E27FC236}">
                <a16:creationId xmlns:a16="http://schemas.microsoft.com/office/drawing/2014/main" id="{B1BCCDEB-66B1-4174-BDF0-1520ED88A72F}"/>
              </a:ext>
            </a:extLst>
          </p:cNvPr>
          <p:cNvSpPr/>
          <p:nvPr/>
        </p:nvSpPr>
        <p:spPr>
          <a:xfrm>
            <a:off x="4990046" y="2294620"/>
            <a:ext cx="6582984"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indent="-88900"/>
            <a:r>
              <a:rPr kumimoji="1" lang="ja-JP" altLang="en-US" sz="1400" b="1">
                <a:solidFill>
                  <a:schemeClr val="tx1"/>
                </a:solidFill>
                <a:latin typeface="Meiryo UI" panose="020B0604030504040204" pitchFamily="50" charset="-128"/>
                <a:ea typeface="Meiryo UI" panose="020B0604030504040204" pitchFamily="50" charset="-128"/>
              </a:rPr>
              <a:t>市場概要と目標とするシェア・時期</a:t>
            </a:r>
            <a:endParaRPr kumimoji="1" lang="en-US" altLang="ja-JP" sz="1400" b="1">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39" name="Straight Connector 138">
            <a:extLst>
              <a:ext uri="{FF2B5EF4-FFF2-40B4-BE49-F238E27FC236}">
                <a16:creationId xmlns:a16="http://schemas.microsoft.com/office/drawing/2014/main" id="{68C440A3-9E57-4547-8E0F-AA2BC1A40698}"/>
              </a:ext>
            </a:extLst>
          </p:cNvPr>
          <p:cNvCxnSpPr/>
          <p:nvPr/>
        </p:nvCxnSpPr>
        <p:spPr>
          <a:xfrm>
            <a:off x="1043928" y="6356074"/>
            <a:ext cx="3312000" cy="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1" name="TextBox 140" descr="ｔ">
            <a:extLst>
              <a:ext uri="{FF2B5EF4-FFF2-40B4-BE49-F238E27FC236}">
                <a16:creationId xmlns:a16="http://schemas.microsoft.com/office/drawing/2014/main" id="{C19270C4-CA9A-4894-A8A8-FEC99D892D43}"/>
              </a:ext>
            </a:extLst>
          </p:cNvPr>
          <p:cNvSpPr txBox="1"/>
          <p:nvPr/>
        </p:nvSpPr>
        <p:spPr>
          <a:xfrm>
            <a:off x="331532" y="4542152"/>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軸①</a:t>
            </a:r>
            <a:endParaRPr kumimoji="1" lang="en-US" altLang="ja-JP" sz="1200">
              <a:solidFill>
                <a:schemeClr val="accent5"/>
              </a:solidFill>
              <a:latin typeface="Meiryo UI" panose="020B0604030504040204" pitchFamily="50" charset="-128"/>
              <a:ea typeface="Meiryo UI" panose="020B0604030504040204" pitchFamily="50" charset="-128"/>
            </a:endParaRPr>
          </a:p>
        </p:txBody>
      </p:sp>
      <p:sp>
        <p:nvSpPr>
          <p:cNvPr id="142" name="TextBox 141">
            <a:extLst>
              <a:ext uri="{FF2B5EF4-FFF2-40B4-BE49-F238E27FC236}">
                <a16:creationId xmlns:a16="http://schemas.microsoft.com/office/drawing/2014/main" id="{572B4234-6BE9-4F8D-A182-580701F20CD1}"/>
              </a:ext>
            </a:extLst>
          </p:cNvPr>
          <p:cNvSpPr txBox="1"/>
          <p:nvPr/>
        </p:nvSpPr>
        <p:spPr>
          <a:xfrm>
            <a:off x="2399664" y="6490822"/>
            <a:ext cx="591273"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accent5"/>
                </a:solidFill>
                <a:latin typeface="Meiryo UI" panose="020B0604030504040204" pitchFamily="50" charset="-128"/>
                <a:ea typeface="Meiryo UI" panose="020B0604030504040204" pitchFamily="50" charset="-128"/>
              </a:rPr>
              <a:t>軸②</a:t>
            </a:r>
            <a:endParaRPr kumimoji="1" lang="en-US" sz="1200">
              <a:solidFill>
                <a:schemeClr val="accent5"/>
              </a:solidFill>
              <a:latin typeface="Meiryo UI" panose="020B0604030504040204" pitchFamily="50" charset="-128"/>
              <a:ea typeface="Meiryo UI" panose="020B0604030504040204" pitchFamily="50" charset="-128"/>
            </a:endParaRPr>
          </a:p>
        </p:txBody>
      </p:sp>
      <p:cxnSp>
        <p:nvCxnSpPr>
          <p:cNvPr id="150" name="Straight Connector 149">
            <a:extLst>
              <a:ext uri="{FF2B5EF4-FFF2-40B4-BE49-F238E27FC236}">
                <a16:creationId xmlns:a16="http://schemas.microsoft.com/office/drawing/2014/main" id="{0D3D112C-A891-4DF3-BA2C-5FECCE1F1955}"/>
              </a:ext>
            </a:extLst>
          </p:cNvPr>
          <p:cNvCxnSpPr>
            <a:cxnSpLocks/>
          </p:cNvCxnSpPr>
          <p:nvPr/>
        </p:nvCxnSpPr>
        <p:spPr>
          <a:xfrm rot="10800000" flipH="1">
            <a:off x="4822874" y="1725015"/>
            <a:ext cx="0" cy="4498768"/>
          </a:xfrm>
          <a:prstGeom prst="line">
            <a:avLst/>
          </a:prstGeom>
          <a:ln w="952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E2FEA3BB-75C7-43E7-BF59-1E9D8AB2D9F5}"/>
              </a:ext>
            </a:extLst>
          </p:cNvPr>
          <p:cNvSpPr txBox="1"/>
          <p:nvPr/>
        </p:nvSpPr>
        <p:spPr>
          <a:xfrm>
            <a:off x="507931" y="2306611"/>
            <a:ext cx="4068000" cy="3727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・・・（理由）のため、</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に注力</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54" name="TextBox 153">
            <a:extLst>
              <a:ext uri="{FF2B5EF4-FFF2-40B4-BE49-F238E27FC236}">
                <a16:creationId xmlns:a16="http://schemas.microsoft.com/office/drawing/2014/main" id="{7F96E2F1-96F8-498B-8000-382E35908C7B}"/>
              </a:ext>
            </a:extLst>
          </p:cNvPr>
          <p:cNvSpPr txBox="1"/>
          <p:nvPr/>
        </p:nvSpPr>
        <p:spPr>
          <a:xfrm>
            <a:off x="3336996" y="3086410"/>
            <a:ext cx="788638" cy="733032"/>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5" name="TextBox 154">
            <a:extLst>
              <a:ext uri="{FF2B5EF4-FFF2-40B4-BE49-F238E27FC236}">
                <a16:creationId xmlns:a16="http://schemas.microsoft.com/office/drawing/2014/main" id="{E39011E9-FB3E-4758-92AE-7FB15FAE76F6}"/>
              </a:ext>
            </a:extLst>
          </p:cNvPr>
          <p:cNvSpPr txBox="1"/>
          <p:nvPr/>
        </p:nvSpPr>
        <p:spPr>
          <a:xfrm>
            <a:off x="1235275" y="3066458"/>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6" name="TextBox 155">
            <a:extLst>
              <a:ext uri="{FF2B5EF4-FFF2-40B4-BE49-F238E27FC236}">
                <a16:creationId xmlns:a16="http://schemas.microsoft.com/office/drawing/2014/main" id="{276279EA-F182-44F2-82FE-9F3970158243}"/>
              </a:ext>
            </a:extLst>
          </p:cNvPr>
          <p:cNvSpPr txBox="1"/>
          <p:nvPr/>
        </p:nvSpPr>
        <p:spPr>
          <a:xfrm>
            <a:off x="2317545" y="5408649"/>
            <a:ext cx="719469" cy="657801"/>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7" name="TextBox 156">
            <a:extLst>
              <a:ext uri="{FF2B5EF4-FFF2-40B4-BE49-F238E27FC236}">
                <a16:creationId xmlns:a16="http://schemas.microsoft.com/office/drawing/2014/main" id="{176AAD46-8F42-4B83-9DAB-9657227FAEDE}"/>
              </a:ext>
            </a:extLst>
          </p:cNvPr>
          <p:cNvSpPr txBox="1"/>
          <p:nvPr/>
        </p:nvSpPr>
        <p:spPr>
          <a:xfrm>
            <a:off x="2500674" y="4987750"/>
            <a:ext cx="316617" cy="27804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60" name="TextBox 159">
            <a:extLst>
              <a:ext uri="{FF2B5EF4-FFF2-40B4-BE49-F238E27FC236}">
                <a16:creationId xmlns:a16="http://schemas.microsoft.com/office/drawing/2014/main" id="{084CF68F-4C59-4FDE-A791-A4386A69B2E8}"/>
              </a:ext>
            </a:extLst>
          </p:cNvPr>
          <p:cNvSpPr txBox="1"/>
          <p:nvPr/>
        </p:nvSpPr>
        <p:spPr>
          <a:xfrm>
            <a:off x="3368299" y="4827274"/>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161" name="TextBox 160">
            <a:extLst>
              <a:ext uri="{FF2B5EF4-FFF2-40B4-BE49-F238E27FC236}">
                <a16:creationId xmlns:a16="http://schemas.microsoft.com/office/drawing/2014/main" id="{7E2CB754-9AAB-429A-8F4C-837FCE4C5B3B}"/>
              </a:ext>
            </a:extLst>
          </p:cNvPr>
          <p:cNvSpPr txBox="1"/>
          <p:nvPr/>
        </p:nvSpPr>
        <p:spPr>
          <a:xfrm>
            <a:off x="3543528" y="3890372"/>
            <a:ext cx="372796" cy="35409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8" name="Straight Connector 57">
            <a:extLst>
              <a:ext uri="{FF2B5EF4-FFF2-40B4-BE49-F238E27FC236}">
                <a16:creationId xmlns:a16="http://schemas.microsoft.com/office/drawing/2014/main" id="{333B71CB-C8B3-4A38-9F07-E7ED3961A929}"/>
              </a:ext>
            </a:extLst>
          </p:cNvPr>
          <p:cNvCxnSpPr>
            <a:cxnSpLocks/>
          </p:cNvCxnSpPr>
          <p:nvPr/>
        </p:nvCxnSpPr>
        <p:spPr>
          <a:xfrm flipV="1">
            <a:off x="1043928" y="3044074"/>
            <a:ext cx="0" cy="331200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1DE2DE3-F528-4D5F-8AC7-34E98DE97E6F}"/>
              </a:ext>
            </a:extLst>
          </p:cNvPr>
          <p:cNvCxnSpPr>
            <a:cxnSpLocks/>
          </p:cNvCxnSpPr>
          <p:nvPr/>
        </p:nvCxnSpPr>
        <p:spPr>
          <a:xfrm flipV="1">
            <a:off x="3251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A9728D5-FFE7-4253-9DF4-F483A3FC62A4}"/>
              </a:ext>
            </a:extLst>
          </p:cNvPr>
          <p:cNvCxnSpPr/>
          <p:nvPr/>
        </p:nvCxnSpPr>
        <p:spPr>
          <a:xfrm>
            <a:off x="1043928" y="4691733"/>
            <a:ext cx="3312000" cy="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86A9B54D-99F7-43DB-BC9A-801222CACA23}"/>
              </a:ext>
            </a:extLst>
          </p:cNvPr>
          <p:cNvSpPr txBox="1"/>
          <p:nvPr/>
        </p:nvSpPr>
        <p:spPr>
          <a:xfrm>
            <a:off x="3454864" y="5605850"/>
            <a:ext cx="607043" cy="46515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5" name="TextBox 64">
            <a:extLst>
              <a:ext uri="{FF2B5EF4-FFF2-40B4-BE49-F238E27FC236}">
                <a16:creationId xmlns:a16="http://schemas.microsoft.com/office/drawing/2014/main" id="{34DEE7B3-A736-4C84-9FDC-648EB1DDB2E9}"/>
              </a:ext>
            </a:extLst>
          </p:cNvPr>
          <p:cNvSpPr txBox="1"/>
          <p:nvPr/>
        </p:nvSpPr>
        <p:spPr>
          <a:xfrm>
            <a:off x="1303719" y="3717667"/>
            <a:ext cx="647460" cy="572404"/>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FF15C9A4-C82C-4A76-BE6A-5ECEEDA3464F}"/>
              </a:ext>
            </a:extLst>
          </p:cNvPr>
          <p:cNvSpPr txBox="1"/>
          <p:nvPr/>
        </p:nvSpPr>
        <p:spPr>
          <a:xfrm>
            <a:off x="1465836" y="5288621"/>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419CEDDA-907A-47AD-B784-E0FEF0BE2546}"/>
              </a:ext>
            </a:extLst>
          </p:cNvPr>
          <p:cNvSpPr txBox="1"/>
          <p:nvPr/>
        </p:nvSpPr>
        <p:spPr>
          <a:xfrm>
            <a:off x="1450770" y="4375197"/>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8" name="Straight Connector 7">
            <a:extLst>
              <a:ext uri="{FF2B5EF4-FFF2-40B4-BE49-F238E27FC236}">
                <a16:creationId xmlns:a16="http://schemas.microsoft.com/office/drawing/2014/main" id="{AC59AC8F-A841-452A-B09D-A5E157A383E0}"/>
              </a:ext>
            </a:extLst>
          </p:cNvPr>
          <p:cNvCxnSpPr/>
          <p:nvPr/>
        </p:nvCxnSpPr>
        <p:spPr>
          <a:xfrm>
            <a:off x="5006134" y="2294620"/>
            <a:ext cx="0" cy="931565"/>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51021307-2614-46BA-863F-879DA2642528}"/>
              </a:ext>
            </a:extLst>
          </p:cNvPr>
          <p:cNvCxnSpPr>
            <a:cxnSpLocks/>
          </p:cNvCxnSpPr>
          <p:nvPr/>
        </p:nvCxnSpPr>
        <p:spPr>
          <a:xfrm flipV="1">
            <a:off x="2147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Title 1">
            <a:extLst>
              <a:ext uri="{FF2B5EF4-FFF2-40B4-BE49-F238E27FC236}">
                <a16:creationId xmlns:a16="http://schemas.microsoft.com/office/drawing/2014/main" id="{0F6160E4-95D5-4355-9C95-26DDDC29BC88}"/>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2</a:t>
            </a:r>
            <a:r>
              <a:rPr kumimoji="1" lang="ja-JP" altLang="en-US" sz="2000"/>
              <a:t>）市場のセグメント・ターゲット</a:t>
            </a:r>
            <a:endParaRPr kumimoji="1" lang="en-US" sz="2000"/>
          </a:p>
        </p:txBody>
      </p:sp>
      <p:sp>
        <p:nvSpPr>
          <p:cNvPr id="71" name="Title 1">
            <a:extLst>
              <a:ext uri="{FF2B5EF4-FFF2-40B4-BE49-F238E27FC236}">
                <a16:creationId xmlns:a16="http://schemas.microsoft.com/office/drawing/2014/main" id="{933F9965-6C21-4661-84CE-6317255F6561}"/>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○○市場のうち</a:t>
            </a:r>
            <a:r>
              <a:rPr kumimoji="1" lang="en-US" altLang="ja-JP">
                <a:solidFill>
                  <a:schemeClr val="tx1"/>
                </a:solidFill>
              </a:rPr>
              <a:t>XX</a:t>
            </a:r>
            <a:r>
              <a:rPr kumimoji="1" lang="ja-JP" altLang="en-US">
                <a:solidFill>
                  <a:schemeClr val="tx1"/>
                </a:solidFill>
              </a:rPr>
              <a:t>をターゲットとして想定</a:t>
            </a:r>
            <a:endParaRPr kumimoji="1" lang="en-US">
              <a:solidFill>
                <a:schemeClr val="tx1"/>
              </a:solidFill>
            </a:endParaRPr>
          </a:p>
        </p:txBody>
      </p:sp>
      <p:cxnSp>
        <p:nvCxnSpPr>
          <p:cNvPr id="72" name="直線コネクタ 71">
            <a:extLst>
              <a:ext uri="{FF2B5EF4-FFF2-40B4-BE49-F238E27FC236}">
                <a16:creationId xmlns:a16="http://schemas.microsoft.com/office/drawing/2014/main" id="{F96DFFAD-140B-4D96-9ACD-35D511F218A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83" name="TextBox 140" descr="ｔ">
            <a:extLst>
              <a:ext uri="{FF2B5EF4-FFF2-40B4-BE49-F238E27FC236}">
                <a16:creationId xmlns:a16="http://schemas.microsoft.com/office/drawing/2014/main" id="{C19270C4-CA9A-4894-A8A8-FEC99D892D43}"/>
              </a:ext>
            </a:extLst>
          </p:cNvPr>
          <p:cNvSpPr txBox="1"/>
          <p:nvPr/>
        </p:nvSpPr>
        <p:spPr>
          <a:xfrm>
            <a:off x="1559304" y="2810706"/>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（○○市場のセグメンテーション）</a:t>
            </a:r>
            <a:endParaRPr kumimoji="1" lang="en-US" altLang="ja-JP" sz="1200">
              <a:solidFill>
                <a:schemeClr val="accent5"/>
              </a:solidFill>
              <a:latin typeface="Meiryo UI" panose="020B0604030504040204" pitchFamily="50" charset="-128"/>
              <a:ea typeface="Meiryo UI" panose="020B0604030504040204" pitchFamily="50" charset="-128"/>
            </a:endParaRPr>
          </a:p>
        </p:txBody>
      </p:sp>
      <p:cxnSp>
        <p:nvCxnSpPr>
          <p:cNvPr id="3" name="直線矢印コネクタ 2"/>
          <p:cNvCxnSpPr>
            <a:stCxn id="136" idx="3"/>
            <a:endCxn id="138" idx="1"/>
          </p:cNvCxnSpPr>
          <p:nvPr/>
        </p:nvCxnSpPr>
        <p:spPr>
          <a:xfrm flipV="1">
            <a:off x="4346780" y="2760403"/>
            <a:ext cx="643266" cy="109449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5" name="正方形/長方形 4">
            <a:extLst>
              <a:ext uri="{FF2B5EF4-FFF2-40B4-BE49-F238E27FC236}">
                <a16:creationId xmlns:a16="http://schemas.microsoft.com/office/drawing/2014/main" id="{9919EAA4-5C4D-5235-8680-0C7B206691D1}"/>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3447636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721A6FE-6E09-4F47-9E18-36FD0B441BDA}"/>
              </a:ext>
            </a:extLst>
          </p:cNvPr>
          <p:cNvGrpSpPr/>
          <p:nvPr/>
        </p:nvGrpSpPr>
        <p:grpSpPr>
          <a:xfrm>
            <a:off x="565017" y="2209194"/>
            <a:ext cx="2304000" cy="216000"/>
            <a:chOff x="1569496" y="1733612"/>
            <a:chExt cx="3600000" cy="368144"/>
          </a:xfrm>
        </p:grpSpPr>
        <p:cxnSp>
          <p:nvCxnSpPr>
            <p:cNvPr id="11" name="Straight Connector 10">
              <a:extLst>
                <a:ext uri="{FF2B5EF4-FFF2-40B4-BE49-F238E27FC236}">
                  <a16:creationId xmlns:a16="http://schemas.microsoft.com/office/drawing/2014/main" id="{7BE5301E-3390-4DFB-A8DF-03A64A658521}"/>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E208C3B-C37B-4F19-98CC-05E817FA0124}"/>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社会・顧客に対する提供価値</a:t>
              </a:r>
              <a:endParaRPr kumimoji="1" lang="en-US" altLang="ja-JP" sz="1400">
                <a:solidFill>
                  <a:schemeClr val="tx2"/>
                </a:solidFill>
                <a:latin typeface="Meiryo UI" panose="020B0604030504040204" pitchFamily="50" charset="-128"/>
                <a:ea typeface="Meiryo UI" panose="020B0604030504040204" pitchFamily="50" charset="-128"/>
              </a:endParaRPr>
            </a:p>
          </p:txBody>
        </p:sp>
      </p:grpSp>
      <p:cxnSp>
        <p:nvCxnSpPr>
          <p:cNvPr id="8" name="Straight Connector 7">
            <a:extLst>
              <a:ext uri="{FF2B5EF4-FFF2-40B4-BE49-F238E27FC236}">
                <a16:creationId xmlns:a16="http://schemas.microsoft.com/office/drawing/2014/main" id="{0D4D307E-34A6-4D93-A1AA-1F1C4D326BCD}"/>
              </a:ext>
            </a:extLst>
          </p:cNvPr>
          <p:cNvCxnSpPr>
            <a:cxnSpLocks/>
          </p:cNvCxnSpPr>
          <p:nvPr/>
        </p:nvCxnSpPr>
        <p:spPr>
          <a:xfrm>
            <a:off x="3201550" y="2425194"/>
            <a:ext cx="8568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833911C-AB56-4A49-B018-A87E7B49EE2F}"/>
              </a:ext>
            </a:extLst>
          </p:cNvPr>
          <p:cNvSpPr txBox="1"/>
          <p:nvPr/>
        </p:nvSpPr>
        <p:spPr>
          <a:xfrm>
            <a:off x="3201548" y="2099462"/>
            <a:ext cx="7566425" cy="37120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ビジネスモデルの概要（製品</a:t>
            </a:r>
            <a:r>
              <a:rPr kumimoji="1" lang="ja-JP" altLang="en-US" sz="1400">
                <a:solidFill>
                  <a:schemeClr val="tx1"/>
                </a:solidFill>
                <a:latin typeface="Meiryo UI" panose="020B0604030504040204" pitchFamily="50" charset="-128"/>
                <a:ea typeface="Meiryo UI" panose="020B0604030504040204" pitchFamily="50" charset="-128"/>
              </a:rPr>
              <a:t>等</a:t>
            </a:r>
            <a:r>
              <a:rPr kumimoji="1" lang="ja-JP" altLang="en-US" sz="1400">
                <a:solidFill>
                  <a:schemeClr val="tx2"/>
                </a:solidFill>
                <a:latin typeface="Meiryo UI" panose="020B0604030504040204" pitchFamily="50" charset="-128"/>
                <a:ea typeface="Meiryo UI" panose="020B0604030504040204" pitchFamily="50" charset="-128"/>
              </a:rPr>
              <a:t>、価値提供・収益化の方法</a:t>
            </a:r>
            <a:r>
              <a:rPr kumimoji="1" lang="en-US" altLang="ja-JP" sz="1400">
                <a:solidFill>
                  <a:schemeClr val="tx1"/>
                </a:solidFill>
                <a:latin typeface="Meiryo UI" panose="020B0604030504040204" pitchFamily="50" charset="-128"/>
                <a:ea typeface="Meiryo UI" panose="020B0604030504040204" pitchFamily="50" charset="-128"/>
              </a:rPr>
              <a:t>)</a:t>
            </a:r>
          </a:p>
        </p:txBody>
      </p:sp>
      <p:sp>
        <p:nvSpPr>
          <p:cNvPr id="25" name="TextBox 24">
            <a:extLst>
              <a:ext uri="{FF2B5EF4-FFF2-40B4-BE49-F238E27FC236}">
                <a16:creationId xmlns:a16="http://schemas.microsoft.com/office/drawing/2014/main" id="{B2EFE21E-73DE-4D2E-896A-A26F9CF0ECB2}"/>
              </a:ext>
            </a:extLst>
          </p:cNvPr>
          <p:cNvSpPr txBox="1"/>
          <p:nvPr/>
        </p:nvSpPr>
        <p:spPr>
          <a:xfrm>
            <a:off x="565017" y="2507569"/>
            <a:ext cx="2304000"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26" name="Straight Connector 25">
            <a:extLst>
              <a:ext uri="{FF2B5EF4-FFF2-40B4-BE49-F238E27FC236}">
                <a16:creationId xmlns:a16="http://schemas.microsoft.com/office/drawing/2014/main" id="{0E0111BA-C169-4921-85E8-073D575753D4}"/>
              </a:ext>
            </a:extLst>
          </p:cNvPr>
          <p:cNvCxnSpPr>
            <a:cxnSpLocks/>
          </p:cNvCxnSpPr>
          <p:nvPr/>
        </p:nvCxnSpPr>
        <p:spPr>
          <a:xfrm>
            <a:off x="3042792"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AF2566C1-AB41-4008-BC84-02C9B81CA31C}"/>
              </a:ext>
            </a:extLst>
          </p:cNvPr>
          <p:cNvGrpSpPr/>
          <p:nvPr/>
        </p:nvGrpSpPr>
        <p:grpSpPr>
          <a:xfrm>
            <a:off x="2934792" y="4464559"/>
            <a:ext cx="216000" cy="216000"/>
            <a:chOff x="5937564" y="3833745"/>
            <a:chExt cx="306171" cy="306910"/>
          </a:xfrm>
        </p:grpSpPr>
        <p:sp>
          <p:nvSpPr>
            <p:cNvPr id="28" name="Freeform 94">
              <a:extLst>
                <a:ext uri="{FF2B5EF4-FFF2-40B4-BE49-F238E27FC236}">
                  <a16:creationId xmlns:a16="http://schemas.microsoft.com/office/drawing/2014/main" id="{14BA1815-8268-41BF-A7B6-1F5DBB9B774B}"/>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29" name="Freeform 95">
              <a:extLst>
                <a:ext uri="{FF2B5EF4-FFF2-40B4-BE49-F238E27FC236}">
                  <a16:creationId xmlns:a16="http://schemas.microsoft.com/office/drawing/2014/main" id="{6655F357-3A3D-42BD-B2D3-627E779A9733}"/>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sp>
        <p:nvSpPr>
          <p:cNvPr id="5" name="Rectangle 4">
            <a:extLst>
              <a:ext uri="{FF2B5EF4-FFF2-40B4-BE49-F238E27FC236}">
                <a16:creationId xmlns:a16="http://schemas.microsoft.com/office/drawing/2014/main" id="{22001F51-A144-45B4-91D9-7A97FB1146BA}"/>
              </a:ext>
            </a:extLst>
          </p:cNvPr>
          <p:cNvSpPr/>
          <p:nvPr/>
        </p:nvSpPr>
        <p:spPr>
          <a:xfrm>
            <a:off x="565017" y="1242084"/>
            <a:ext cx="11289132" cy="74922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社会・顧客に対する提供価値を改めて定量目標も用いながら具体的に記載し、それを実現するビジネスモデル（製品等、価値提供、収益化の方法）について記載</a:t>
            </a:r>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先述の産業構造の中で、どういった形で寄与することに収益機会を見出す想定のビジネスモデルであるかについて記載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7" name="Title 1">
            <a:extLst>
              <a:ext uri="{FF2B5EF4-FFF2-40B4-BE49-F238E27FC236}">
                <a16:creationId xmlns:a16="http://schemas.microsoft.com/office/drawing/2014/main" id="{4E8136C0-8C17-489E-92D3-CF5BC070A23C}"/>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3</a:t>
            </a:r>
            <a:r>
              <a:rPr kumimoji="1" lang="ja-JP" altLang="en-US" sz="2000"/>
              <a:t>）提供価値・ビジネスモデル</a:t>
            </a:r>
            <a:endParaRPr kumimoji="1" lang="en-US" sz="2000"/>
          </a:p>
        </p:txBody>
      </p:sp>
      <p:sp>
        <p:nvSpPr>
          <p:cNvPr id="52" name="Title 1">
            <a:extLst>
              <a:ext uri="{FF2B5EF4-FFF2-40B4-BE49-F238E27FC236}">
                <a16:creationId xmlns:a16="http://schemas.microsoft.com/office/drawing/2014/main" id="{F83B2C84-BBBC-4895-8213-4714EBAC0B7B}"/>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社会・顧客の求める▲▲というニーズに対し、○○な価値を提供する製品を生産</a:t>
            </a:r>
            <a:endParaRPr kumimoji="1" lang="en-US">
              <a:solidFill>
                <a:schemeClr val="tx1"/>
              </a:solidFill>
            </a:endParaRPr>
          </a:p>
        </p:txBody>
      </p:sp>
      <p:sp>
        <p:nvSpPr>
          <p:cNvPr id="42" name="TextBox 3">
            <a:extLst>
              <a:ext uri="{FF2B5EF4-FFF2-40B4-BE49-F238E27FC236}">
                <a16:creationId xmlns:a16="http://schemas.microsoft.com/office/drawing/2014/main" id="{5D6D5B87-C882-4C07-93D3-26888B8CBC36}"/>
              </a:ext>
            </a:extLst>
          </p:cNvPr>
          <p:cNvSpPr txBox="1"/>
          <p:nvPr/>
        </p:nvSpPr>
        <p:spPr>
          <a:xfrm>
            <a:off x="3404694" y="4013531"/>
            <a:ext cx="8364856" cy="12778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lgn="ctr">
              <a:spcBef>
                <a:spcPts val="600"/>
              </a:spcBef>
              <a:buClr>
                <a:schemeClr val="tx2"/>
              </a:buClr>
              <a:buSzPct val="100000"/>
            </a:pPr>
            <a:r>
              <a:rPr kumimoji="1" lang="ja-JP" altLang="en-US" sz="1600">
                <a:solidFill>
                  <a:schemeClr val="tx1"/>
                </a:solidFill>
                <a:latin typeface="Meiryo UI" panose="020B0604030504040204" pitchFamily="50" charset="-128"/>
                <a:ea typeface="Meiryo UI" panose="020B0604030504040204" pitchFamily="50" charset="-128"/>
              </a:rPr>
              <a:t>（適宜、図表・フレームワーク等用いて記載）</a:t>
            </a:r>
            <a:endParaRPr kumimoji="1" lang="en-US" altLang="ja-JP" sz="1600">
              <a:solidFill>
                <a:schemeClr val="tx1"/>
              </a:solidFill>
              <a:latin typeface="Meiryo UI" panose="020B0604030504040204" pitchFamily="50" charset="-128"/>
              <a:ea typeface="Meiryo UI" panose="020B0604030504040204" pitchFamily="50" charset="-128"/>
            </a:endParaRPr>
          </a:p>
          <a:p>
            <a:pPr marL="0" lvl="2" algn="ctr">
              <a:spcBef>
                <a:spcPts val="600"/>
              </a:spcBef>
              <a:buClr>
                <a:schemeClr val="tx2"/>
              </a:buClr>
              <a:buSzPct val="100000"/>
            </a:pPr>
            <a:endParaRPr kumimoji="1" lang="en-US" altLang="ja-JP" sz="1600">
              <a:solidFill>
                <a:schemeClr val="tx1"/>
              </a:solidFill>
              <a:latin typeface="Meiryo UI" panose="020B0604030504040204" pitchFamily="50" charset="-128"/>
              <a:ea typeface="Meiryo UI" panose="020B0604030504040204" pitchFamily="50" charset="-128"/>
            </a:endParaRPr>
          </a:p>
          <a:p>
            <a:pPr marL="0" lvl="2" indent="1074738">
              <a:spcBef>
                <a:spcPts val="600"/>
              </a:spcBef>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社会・顧客へ価値を提供し、かつ、ビジネスとして回すための仕組みを記載</a:t>
            </a:r>
            <a:endParaRPr kumimoji="1" lang="en-US" altLang="ja-JP" sz="1400">
              <a:solidFill>
                <a:schemeClr val="tx1"/>
              </a:solidFill>
              <a:latin typeface="Meiryo UI" panose="020B0604030504040204" pitchFamily="50" charset="-128"/>
              <a:ea typeface="Meiryo UI" panose="020B0604030504040204" pitchFamily="50" charset="-128"/>
            </a:endParaRPr>
          </a:p>
          <a:p>
            <a:pPr marL="1252538" lvl="2" indent="-177800">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（１）産業構造変化に対する認識で示した将来像において、どういった形で寄与することに収益機会を見出す想定のビジネスモデルであるかについて記載</a:t>
            </a:r>
            <a:endParaRPr kumimoji="1" lang="en-US" altLang="ja-JP" sz="1600">
              <a:solidFill>
                <a:schemeClr val="tx1"/>
              </a:solidFill>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EB1D91D4-121A-F6AB-F316-006AAAEABFC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320BEFA-EA5A-AABE-73DC-960713B1CB5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167734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5172344" y="1488591"/>
            <a:ext cx="675913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5178293" y="1236769"/>
            <a:ext cx="4731395"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他社に対する比較優位性</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99" name="Rectangle 98">
            <a:extLst>
              <a:ext uri="{FF2B5EF4-FFF2-40B4-BE49-F238E27FC236}">
                <a16:creationId xmlns:a16="http://schemas.microsoft.com/office/drawing/2014/main" id="{EFFE6E39-68E5-4A0D-A2C9-858D2F73911C}"/>
              </a:ext>
            </a:extLst>
          </p:cNvPr>
          <p:cNvSpPr/>
          <p:nvPr/>
        </p:nvSpPr>
        <p:spPr>
          <a:xfrm>
            <a:off x="5183666" y="1548966"/>
            <a:ext cx="6747814" cy="933203"/>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想定される国内外の競合との比較において、想定される自社の現在の優位性をどのように活かし、将来の優位性をどのように築いていくのか、を整理</a:t>
            </a:r>
            <a:endParaRPr lang="en-US" altLang="ja-JP" sz="1400">
              <a:solidFill>
                <a:schemeClr val="tx1"/>
              </a:solidFill>
              <a:latin typeface="Meiryo UI" panose="020B0604030504040204" pitchFamily="50" charset="-128"/>
              <a:ea typeface="Meiryo UI" panose="020B0604030504040204" pitchFamily="50" charset="-128"/>
            </a:endParaRPr>
          </a:p>
          <a:p>
            <a:pPr marL="0" lvl="2"/>
            <a:r>
              <a:rPr lang="ja-JP" altLang="en-US" sz="1400">
                <a:solidFill>
                  <a:schemeClr val="tx1"/>
                </a:solidFill>
                <a:latin typeface="Meiryo UI" panose="020B0604030504040204" pitchFamily="50" charset="-128"/>
                <a:ea typeface="Meiryo UI" panose="020B0604030504040204" pitchFamily="50" charset="-128"/>
              </a:rPr>
              <a:t>（ビジネスモデルの特徴として、自社の強み等を活かした独自性・新規性・有効性・実現可能性・継続性等を記載）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14" name="Straight Connector 13">
            <a:extLst>
              <a:ext uri="{FF2B5EF4-FFF2-40B4-BE49-F238E27FC236}">
                <a16:creationId xmlns:a16="http://schemas.microsoft.com/office/drawing/2014/main" id="{EB2480E1-0E67-4A99-9679-153364B78B2D}"/>
              </a:ext>
            </a:extLst>
          </p:cNvPr>
          <p:cNvCxnSpPr>
            <a:cxnSpLocks/>
          </p:cNvCxnSpPr>
          <p:nvPr/>
        </p:nvCxnSpPr>
        <p:spPr>
          <a:xfrm>
            <a:off x="5029485" y="1961913"/>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48A45652-7F88-4803-93E9-DF71B0FFC205}"/>
              </a:ext>
            </a:extLst>
          </p:cNvPr>
          <p:cNvSpPr txBox="1"/>
          <p:nvPr/>
        </p:nvSpPr>
        <p:spPr>
          <a:xfrm>
            <a:off x="613339" y="1231369"/>
            <a:ext cx="42624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自社の強み、弱み（経営資源）</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53" name="TextBox 52">
            <a:extLst>
              <a:ext uri="{FF2B5EF4-FFF2-40B4-BE49-F238E27FC236}">
                <a16:creationId xmlns:a16="http://schemas.microsoft.com/office/drawing/2014/main" id="{129B3EA9-75F2-4426-9C07-D74ABFB7AD07}"/>
              </a:ext>
            </a:extLst>
          </p:cNvPr>
          <p:cNvSpPr txBox="1"/>
          <p:nvPr/>
        </p:nvSpPr>
        <p:spPr>
          <a:xfrm>
            <a:off x="674049" y="4590065"/>
            <a:ext cx="4005077" cy="85299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自社の強み</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6" name="TextBox 35" descr="ｔ">
            <a:extLst>
              <a:ext uri="{FF2B5EF4-FFF2-40B4-BE49-F238E27FC236}">
                <a16:creationId xmlns:a16="http://schemas.microsoft.com/office/drawing/2014/main" id="{0ED78D2C-E81F-4C90-A536-678F03CD7E54}"/>
              </a:ext>
            </a:extLst>
          </p:cNvPr>
          <p:cNvSpPr txBox="1"/>
          <p:nvPr/>
        </p:nvSpPr>
        <p:spPr>
          <a:xfrm>
            <a:off x="662731" y="2482484"/>
            <a:ext cx="3998869" cy="1937712"/>
          </a:xfrm>
          <a:prstGeom prst="roundRect">
            <a:avLst>
              <a:gd name="adj" fmla="val 5943"/>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ターゲットに対する提供価値</a:t>
            </a:r>
            <a:endParaRPr kumimoji="1" lang="en-US" altLang="ja-JP" sz="1400" b="1">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a:off x="611625" y="1488591"/>
            <a:ext cx="42624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75709E41-187E-4563-8EBA-975FF9AB762E}"/>
              </a:ext>
            </a:extLst>
          </p:cNvPr>
          <p:cNvSpPr/>
          <p:nvPr/>
        </p:nvSpPr>
        <p:spPr>
          <a:xfrm>
            <a:off x="622231" y="1546498"/>
            <a:ext cx="4258447" cy="542084"/>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前述のターゲットに対して、自社の強みをどのように活かして価値を提供していくのか、また弱みへの対応を整理</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5" name="TextBox 24">
            <a:extLst>
              <a:ext uri="{FF2B5EF4-FFF2-40B4-BE49-F238E27FC236}">
                <a16:creationId xmlns:a16="http://schemas.microsoft.com/office/drawing/2014/main" id="{E759795C-FFD1-443B-BDA5-A9E878CA6DC2}"/>
              </a:ext>
            </a:extLst>
          </p:cNvPr>
          <p:cNvSpPr txBox="1"/>
          <p:nvPr/>
        </p:nvSpPr>
        <p:spPr>
          <a:xfrm>
            <a:off x="5161612" y="2911746"/>
            <a:ext cx="533088" cy="16087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defPPr>
              <a:defRPr lang="en-US"/>
            </a:defPPr>
            <a:lvl1pPr algn="ctr">
              <a:defRPr kumimoji="1" sz="1400">
                <a:solidFill>
                  <a:srgbClr val="575757"/>
                </a:solidFill>
                <a:latin typeface="Meiryo UI" panose="020B0604030504040204" pitchFamily="50" charset="-128"/>
                <a:ea typeface="Meiryo UI" panose="020B0604030504040204" pitchFamily="50" charset="-128"/>
              </a:defRPr>
            </a:lvl1pPr>
          </a:lstStyle>
          <a:p>
            <a:r>
              <a:rPr lang="ja-JP" altLang="en-US" b="1">
                <a:solidFill>
                  <a:schemeClr val="tx1"/>
                </a:solidFill>
              </a:rPr>
              <a:t>自社</a:t>
            </a:r>
            <a:endParaRPr lang="en-US" b="1">
              <a:solidFill>
                <a:schemeClr val="tx1"/>
              </a:solidFill>
            </a:endParaRPr>
          </a:p>
        </p:txBody>
      </p:sp>
      <p:sp>
        <p:nvSpPr>
          <p:cNvPr id="26" name="TextBox 25">
            <a:extLst>
              <a:ext uri="{FF2B5EF4-FFF2-40B4-BE49-F238E27FC236}">
                <a16:creationId xmlns:a16="http://schemas.microsoft.com/office/drawing/2014/main" id="{AA40AF72-6E32-4734-8B23-B01EBE919792}"/>
              </a:ext>
            </a:extLst>
          </p:cNvPr>
          <p:cNvSpPr txBox="1"/>
          <p:nvPr/>
        </p:nvSpPr>
        <p:spPr>
          <a:xfrm>
            <a:off x="5161612" y="4579062"/>
            <a:ext cx="533088"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A</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7" name="TextBox 26">
            <a:extLst>
              <a:ext uri="{FF2B5EF4-FFF2-40B4-BE49-F238E27FC236}">
                <a16:creationId xmlns:a16="http://schemas.microsoft.com/office/drawing/2014/main" id="{E04A3BE6-C60D-4D3F-914D-E407ABD01F80}"/>
              </a:ext>
            </a:extLst>
          </p:cNvPr>
          <p:cNvSpPr txBox="1"/>
          <p:nvPr/>
        </p:nvSpPr>
        <p:spPr>
          <a:xfrm>
            <a:off x="5161612" y="5501653"/>
            <a:ext cx="533088" cy="89379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B</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8" name="TextBox 27" descr="ｔ">
            <a:extLst>
              <a:ext uri="{FF2B5EF4-FFF2-40B4-BE49-F238E27FC236}">
                <a16:creationId xmlns:a16="http://schemas.microsoft.com/office/drawing/2014/main" id="{DE43BC92-2A24-4223-814C-D60EE2A50952}"/>
              </a:ext>
            </a:extLst>
          </p:cNvPr>
          <p:cNvSpPr txBox="1"/>
          <p:nvPr/>
        </p:nvSpPr>
        <p:spPr>
          <a:xfrm>
            <a:off x="5938672" y="2936008"/>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現在</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2" name="TextBox 101">
            <a:extLst>
              <a:ext uri="{FF2B5EF4-FFF2-40B4-BE49-F238E27FC236}">
                <a16:creationId xmlns:a16="http://schemas.microsoft.com/office/drawing/2014/main" id="{E40AF814-350F-4853-B6B3-29D10954E182}"/>
              </a:ext>
            </a:extLst>
          </p:cNvPr>
          <p:cNvSpPr txBox="1"/>
          <p:nvPr/>
        </p:nvSpPr>
        <p:spPr>
          <a:xfrm>
            <a:off x="5938672"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5" name="TextBox 104" descr="ｔ">
            <a:extLst>
              <a:ext uri="{FF2B5EF4-FFF2-40B4-BE49-F238E27FC236}">
                <a16:creationId xmlns:a16="http://schemas.microsoft.com/office/drawing/2014/main" id="{16DE6F73-1D54-44D4-AD25-1984BC7DA1E5}"/>
              </a:ext>
            </a:extLst>
          </p:cNvPr>
          <p:cNvSpPr txBox="1"/>
          <p:nvPr/>
        </p:nvSpPr>
        <p:spPr>
          <a:xfrm>
            <a:off x="7484832"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7" name="TextBox 106" descr="ｔ">
            <a:extLst>
              <a:ext uri="{FF2B5EF4-FFF2-40B4-BE49-F238E27FC236}">
                <a16:creationId xmlns:a16="http://schemas.microsoft.com/office/drawing/2014/main" id="{AA0339DF-AB2C-44F3-A4EB-7FFABC3C3A72}"/>
              </a:ext>
            </a:extLst>
          </p:cNvPr>
          <p:cNvSpPr txBox="1"/>
          <p:nvPr/>
        </p:nvSpPr>
        <p:spPr>
          <a:xfrm flipH="1">
            <a:off x="9030991"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8" name="TextBox 107" descr="ｔ">
            <a:extLst>
              <a:ext uri="{FF2B5EF4-FFF2-40B4-BE49-F238E27FC236}">
                <a16:creationId xmlns:a16="http://schemas.microsoft.com/office/drawing/2014/main" id="{2F5D8C40-212A-46A4-801C-FEFED149D44E}"/>
              </a:ext>
            </a:extLst>
          </p:cNvPr>
          <p:cNvSpPr txBox="1"/>
          <p:nvPr/>
        </p:nvSpPr>
        <p:spPr>
          <a:xfrm>
            <a:off x="10577149" y="2936008"/>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93" name="TextBox 92">
            <a:extLst>
              <a:ext uri="{FF2B5EF4-FFF2-40B4-BE49-F238E27FC236}">
                <a16:creationId xmlns:a16="http://schemas.microsoft.com/office/drawing/2014/main" id="{109AB820-5072-4D12-A428-619047CA6194}"/>
              </a:ext>
            </a:extLst>
          </p:cNvPr>
          <p:cNvSpPr txBox="1"/>
          <p:nvPr/>
        </p:nvSpPr>
        <p:spPr>
          <a:xfrm>
            <a:off x="5983292" y="2616781"/>
            <a:ext cx="1425103" cy="2650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技術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4" name="TextBox 93">
            <a:extLst>
              <a:ext uri="{FF2B5EF4-FFF2-40B4-BE49-F238E27FC236}">
                <a16:creationId xmlns:a16="http://schemas.microsoft.com/office/drawing/2014/main" id="{31E9321D-65A5-4080-82DE-C74C41EC5730}"/>
              </a:ext>
            </a:extLst>
          </p:cNvPr>
          <p:cNvSpPr txBox="1"/>
          <p:nvPr/>
        </p:nvSpPr>
        <p:spPr>
          <a:xfrm>
            <a:off x="7520345"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顧客基盤</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95" name="TextBox 94">
            <a:extLst>
              <a:ext uri="{FF2B5EF4-FFF2-40B4-BE49-F238E27FC236}">
                <a16:creationId xmlns:a16="http://schemas.microsoft.com/office/drawing/2014/main" id="{425F5C6C-D18B-427E-9202-937A4C7484E3}"/>
              </a:ext>
            </a:extLst>
          </p:cNvPr>
          <p:cNvSpPr txBox="1"/>
          <p:nvPr/>
        </p:nvSpPr>
        <p:spPr>
          <a:xfrm>
            <a:off x="9057398"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サプライチェーン</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6" name="TextBox 95">
            <a:extLst>
              <a:ext uri="{FF2B5EF4-FFF2-40B4-BE49-F238E27FC236}">
                <a16:creationId xmlns:a16="http://schemas.microsoft.com/office/drawing/2014/main" id="{B9FD90DE-D764-4085-92D1-0A10F28B5C67}"/>
              </a:ext>
            </a:extLst>
          </p:cNvPr>
          <p:cNvSpPr txBox="1"/>
          <p:nvPr/>
        </p:nvSpPr>
        <p:spPr>
          <a:xfrm>
            <a:off x="10594452"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その他経営資源</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 name="Straight Connector 6">
            <a:extLst>
              <a:ext uri="{FF2B5EF4-FFF2-40B4-BE49-F238E27FC236}">
                <a16:creationId xmlns:a16="http://schemas.microsoft.com/office/drawing/2014/main" id="{030A13AA-B30D-4150-A864-B35B50E1E0C1}"/>
              </a:ext>
            </a:extLst>
          </p:cNvPr>
          <p:cNvCxnSpPr/>
          <p:nvPr/>
        </p:nvCxnSpPr>
        <p:spPr>
          <a:xfrm>
            <a:off x="5937265"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A529E28-53C3-4CF1-9672-257197660E88}"/>
              </a:ext>
            </a:extLst>
          </p:cNvPr>
          <p:cNvCxnSpPr/>
          <p:nvPr/>
        </p:nvCxnSpPr>
        <p:spPr>
          <a:xfrm>
            <a:off x="7483424"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E0507D6-C5D5-4A23-8E1C-4161B7EDE4E9}"/>
              </a:ext>
            </a:extLst>
          </p:cNvPr>
          <p:cNvCxnSpPr/>
          <p:nvPr/>
        </p:nvCxnSpPr>
        <p:spPr>
          <a:xfrm>
            <a:off x="9029583"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187652E-DD78-4A5F-9949-9002C5A88BCD}"/>
              </a:ext>
            </a:extLst>
          </p:cNvPr>
          <p:cNvCxnSpPr/>
          <p:nvPr/>
        </p:nvCxnSpPr>
        <p:spPr>
          <a:xfrm>
            <a:off x="10575741"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2" name="TextBox 41" descr="ｔ">
            <a:extLst>
              <a:ext uri="{FF2B5EF4-FFF2-40B4-BE49-F238E27FC236}">
                <a16:creationId xmlns:a16="http://schemas.microsoft.com/office/drawing/2014/main" id="{B29622F8-69F8-475A-9880-3EC14099C43F}"/>
              </a:ext>
            </a:extLst>
          </p:cNvPr>
          <p:cNvSpPr txBox="1"/>
          <p:nvPr/>
        </p:nvSpPr>
        <p:spPr>
          <a:xfrm>
            <a:off x="1057714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66" name="TextBox 65">
            <a:extLst>
              <a:ext uri="{FF2B5EF4-FFF2-40B4-BE49-F238E27FC236}">
                <a16:creationId xmlns:a16="http://schemas.microsoft.com/office/drawing/2014/main" id="{B9596EC6-126A-4BCB-833A-E7C10B8A66EE}"/>
              </a:ext>
            </a:extLst>
          </p:cNvPr>
          <p:cNvSpPr txBox="1"/>
          <p:nvPr/>
        </p:nvSpPr>
        <p:spPr>
          <a:xfrm>
            <a:off x="749059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353ECD79-2A6E-48AE-A05C-98CD3D9FC286}"/>
              </a:ext>
            </a:extLst>
          </p:cNvPr>
          <p:cNvSpPr txBox="1"/>
          <p:nvPr/>
        </p:nvSpPr>
        <p:spPr>
          <a:xfrm>
            <a:off x="9030991"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552B661C-2A37-4D54-9047-FA587FB33D81}"/>
              </a:ext>
            </a:extLst>
          </p:cNvPr>
          <p:cNvSpPr txBox="1"/>
          <p:nvPr/>
        </p:nvSpPr>
        <p:spPr>
          <a:xfrm>
            <a:off x="5938672"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9" name="TextBox 68" descr="ｔ">
            <a:extLst>
              <a:ext uri="{FF2B5EF4-FFF2-40B4-BE49-F238E27FC236}">
                <a16:creationId xmlns:a16="http://schemas.microsoft.com/office/drawing/2014/main" id="{53159FC0-D44C-4188-8D54-E23FED720D63}"/>
              </a:ext>
            </a:extLst>
          </p:cNvPr>
          <p:cNvSpPr txBox="1"/>
          <p:nvPr/>
        </p:nvSpPr>
        <p:spPr>
          <a:xfrm>
            <a:off x="1057714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70" name="TextBox 69">
            <a:extLst>
              <a:ext uri="{FF2B5EF4-FFF2-40B4-BE49-F238E27FC236}">
                <a16:creationId xmlns:a16="http://schemas.microsoft.com/office/drawing/2014/main" id="{2884B78A-CAF7-484E-912F-6025FD5D6EA8}"/>
              </a:ext>
            </a:extLst>
          </p:cNvPr>
          <p:cNvSpPr txBox="1"/>
          <p:nvPr/>
        </p:nvSpPr>
        <p:spPr>
          <a:xfrm>
            <a:off x="749059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71" name="TextBox 70">
            <a:extLst>
              <a:ext uri="{FF2B5EF4-FFF2-40B4-BE49-F238E27FC236}">
                <a16:creationId xmlns:a16="http://schemas.microsoft.com/office/drawing/2014/main" id="{AADA295E-5499-4686-A013-2D1DAE71A20D}"/>
              </a:ext>
            </a:extLst>
          </p:cNvPr>
          <p:cNvSpPr txBox="1"/>
          <p:nvPr/>
        </p:nvSpPr>
        <p:spPr>
          <a:xfrm>
            <a:off x="9030991"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76" name="Straight Connector 75">
            <a:extLst>
              <a:ext uri="{FF2B5EF4-FFF2-40B4-BE49-F238E27FC236}">
                <a16:creationId xmlns:a16="http://schemas.microsoft.com/office/drawing/2014/main" id="{99C2B567-CF15-4E21-B0A8-C0909912DFD9}"/>
              </a:ext>
            </a:extLst>
          </p:cNvPr>
          <p:cNvCxnSpPr/>
          <p:nvPr/>
        </p:nvCxnSpPr>
        <p:spPr>
          <a:xfrm rot="16200000" flipV="1">
            <a:off x="2620231" y="2521433"/>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77" name="Group 76">
            <a:extLst>
              <a:ext uri="{FF2B5EF4-FFF2-40B4-BE49-F238E27FC236}">
                <a16:creationId xmlns:a16="http://schemas.microsoft.com/office/drawing/2014/main" id="{A8DC37D2-530E-4A1D-AFA0-83B4763321C9}"/>
              </a:ext>
            </a:extLst>
          </p:cNvPr>
          <p:cNvGrpSpPr/>
          <p:nvPr/>
        </p:nvGrpSpPr>
        <p:grpSpPr>
          <a:xfrm rot="16200000" flipV="1">
            <a:off x="2935146" y="4365978"/>
            <a:ext cx="306171" cy="306910"/>
            <a:chOff x="5937564" y="3833745"/>
            <a:chExt cx="306171" cy="306910"/>
          </a:xfrm>
        </p:grpSpPr>
        <p:sp>
          <p:nvSpPr>
            <p:cNvPr id="78" name="Freeform 94">
              <a:extLst>
                <a:ext uri="{FF2B5EF4-FFF2-40B4-BE49-F238E27FC236}">
                  <a16:creationId xmlns:a16="http://schemas.microsoft.com/office/drawing/2014/main" id="{EF9148C3-4D34-4E64-9584-30D38833C7DF}"/>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79" name="Freeform 95">
              <a:extLst>
                <a:ext uri="{FF2B5EF4-FFF2-40B4-BE49-F238E27FC236}">
                  <a16:creationId xmlns:a16="http://schemas.microsoft.com/office/drawing/2014/main" id="{F620EF33-B368-45B1-8024-2460A467C0BD}"/>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cxnSp>
        <p:nvCxnSpPr>
          <p:cNvPr id="31" name="Straight Connector 30">
            <a:extLst>
              <a:ext uri="{FF2B5EF4-FFF2-40B4-BE49-F238E27FC236}">
                <a16:creationId xmlns:a16="http://schemas.microsoft.com/office/drawing/2014/main" id="{9C41C662-1B51-4459-8619-E1603EE0C62D}"/>
              </a:ext>
            </a:extLst>
          </p:cNvPr>
          <p:cNvCxnSpPr/>
          <p:nvPr/>
        </p:nvCxnSpPr>
        <p:spPr>
          <a:xfrm flipH="1">
            <a:off x="667816" y="2592995"/>
            <a:ext cx="0" cy="1764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5D1C87F1-EF70-433D-B22C-46D4D2AE0FF7}"/>
              </a:ext>
            </a:extLst>
          </p:cNvPr>
          <p:cNvCxnSpPr/>
          <p:nvPr/>
        </p:nvCxnSpPr>
        <p:spPr>
          <a:xfrm>
            <a:off x="667816" y="4676363"/>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4" name="Freeform: Shape 83">
            <a:extLst>
              <a:ext uri="{FF2B5EF4-FFF2-40B4-BE49-F238E27FC236}">
                <a16:creationId xmlns:a16="http://schemas.microsoft.com/office/drawing/2014/main" id="{0C44D727-C1CB-4160-BCAC-737639ADB19F}"/>
              </a:ext>
            </a:extLst>
          </p:cNvPr>
          <p:cNvSpPr/>
          <p:nvPr/>
        </p:nvSpPr>
        <p:spPr>
          <a:xfrm>
            <a:off x="4669625" y="4579062"/>
            <a:ext cx="409784" cy="1054567"/>
          </a:xfrm>
          <a:custGeom>
            <a:avLst/>
            <a:gdLst>
              <a:gd name="connsiteX0" fmla="*/ 854243 w 866274"/>
              <a:gd name="connsiteY0" fmla="*/ 0 h 3898231"/>
              <a:gd name="connsiteX1" fmla="*/ 0 w 866274"/>
              <a:gd name="connsiteY1" fmla="*/ 1371600 h 3898231"/>
              <a:gd name="connsiteX2" fmla="*/ 866274 w 866274"/>
              <a:gd name="connsiteY2" fmla="*/ 3898231 h 3898231"/>
              <a:gd name="connsiteX0" fmla="*/ 701150 w 713181"/>
              <a:gd name="connsiteY0" fmla="*/ 286372 h 4184603"/>
              <a:gd name="connsiteX1" fmla="*/ 0 w 713181"/>
              <a:gd name="connsiteY1" fmla="*/ 0 h 4184603"/>
              <a:gd name="connsiteX2" fmla="*/ 713181 w 713181"/>
              <a:gd name="connsiteY2" fmla="*/ 4184603 h 4184603"/>
              <a:gd name="connsiteX0" fmla="*/ 701150 w 732317"/>
              <a:gd name="connsiteY0" fmla="*/ 286372 h 1979670"/>
              <a:gd name="connsiteX1" fmla="*/ 0 w 732317"/>
              <a:gd name="connsiteY1" fmla="*/ 0 h 1979670"/>
              <a:gd name="connsiteX2" fmla="*/ 732317 w 732317"/>
              <a:gd name="connsiteY2" fmla="*/ 1979670 h 1979670"/>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62077 w 823234"/>
              <a:gd name="connsiteY0" fmla="*/ 0 h 1234244"/>
              <a:gd name="connsiteX1" fmla="*/ 0 w 823234"/>
              <a:gd name="connsiteY1" fmla="*/ 440645 h 1234244"/>
              <a:gd name="connsiteX2" fmla="*/ 823234 w 823234"/>
              <a:gd name="connsiteY2" fmla="*/ 1234244 h 123424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83851"/>
              <a:gd name="connsiteX1" fmla="*/ 0 w 762077"/>
              <a:gd name="connsiteY1" fmla="*/ 440645 h 983851"/>
              <a:gd name="connsiteX2" fmla="*/ 743261 w 762077"/>
              <a:gd name="connsiteY2" fmla="*/ 983851 h 983851"/>
            </a:gdLst>
            <a:ahLst/>
            <a:cxnLst>
              <a:cxn ang="0">
                <a:pos x="connsiteX0" y="connsiteY0"/>
              </a:cxn>
              <a:cxn ang="0">
                <a:pos x="connsiteX1" y="connsiteY1"/>
              </a:cxn>
              <a:cxn ang="0">
                <a:pos x="connsiteX2" y="connsiteY2"/>
              </a:cxn>
            </a:cxnLst>
            <a:rect l="l" t="t" r="r" b="b"/>
            <a:pathLst>
              <a:path w="762077" h="983851">
                <a:moveTo>
                  <a:pt x="762077" y="0"/>
                </a:moveTo>
                <a:lnTo>
                  <a:pt x="0" y="440645"/>
                </a:lnTo>
                <a:cubicBezTo>
                  <a:pt x="731763" y="1013354"/>
                  <a:pt x="39593" y="486589"/>
                  <a:pt x="743261" y="983851"/>
                </a:cubicBezTo>
              </a:path>
            </a:pathLst>
          </a:cu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atin typeface="Meiryo UI" panose="020B0604030504040204" pitchFamily="50" charset="-128"/>
              <a:ea typeface="Meiryo UI" panose="020B0604030504040204" pitchFamily="50" charset="-128"/>
            </a:endParaRPr>
          </a:p>
        </p:txBody>
      </p:sp>
      <p:cxnSp>
        <p:nvCxnSpPr>
          <p:cNvPr id="11" name="Straight Connector 10">
            <a:extLst>
              <a:ext uri="{FF2B5EF4-FFF2-40B4-BE49-F238E27FC236}">
                <a16:creationId xmlns:a16="http://schemas.microsoft.com/office/drawing/2014/main" id="{0698B675-7247-4E77-B519-E7CC3827CA5A}"/>
              </a:ext>
            </a:extLst>
          </p:cNvPr>
          <p:cNvCxnSpPr/>
          <p:nvPr/>
        </p:nvCxnSpPr>
        <p:spPr>
          <a:xfrm>
            <a:off x="5877631" y="2936006"/>
            <a:ext cx="0" cy="16092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CB9F0C9-9D64-45F3-AEA7-578566D8B318}"/>
              </a:ext>
            </a:extLst>
          </p:cNvPr>
          <p:cNvCxnSpPr/>
          <p:nvPr/>
        </p:nvCxnSpPr>
        <p:spPr>
          <a:xfrm>
            <a:off x="5877631" y="4603322"/>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9952B0F-6E3D-4D99-AD3C-E2BF243519CE}"/>
              </a:ext>
            </a:extLst>
          </p:cNvPr>
          <p:cNvCxnSpPr/>
          <p:nvPr/>
        </p:nvCxnSpPr>
        <p:spPr>
          <a:xfrm>
            <a:off x="5877631" y="5525913"/>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4</a:t>
            </a:r>
            <a:r>
              <a:rPr kumimoji="1" lang="ja-JP" altLang="en-US" sz="2000"/>
              <a:t>）ビジネスモデルの特徴</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○○の強みを活かして、</a:t>
            </a:r>
            <a:r>
              <a:rPr kumimoji="1" lang="en-US" altLang="ja-JP">
                <a:solidFill>
                  <a:schemeClr val="tx1"/>
                </a:solidFill>
              </a:rPr>
              <a:t>XX</a:t>
            </a:r>
            <a:r>
              <a:rPr kumimoji="1" lang="ja-JP" altLang="en-US">
                <a:solidFill>
                  <a:schemeClr val="tx1"/>
                </a:solidFill>
              </a:rPr>
              <a:t>の観点から差別化を目指す</a:t>
            </a:r>
            <a:endParaRPr kumimoji="1" lang="en-US">
              <a:solidFill>
                <a:schemeClr val="tx1"/>
              </a:solidFill>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0" name="TextBox 52">
            <a:extLst>
              <a:ext uri="{FF2B5EF4-FFF2-40B4-BE49-F238E27FC236}">
                <a16:creationId xmlns:a16="http://schemas.microsoft.com/office/drawing/2014/main" id="{129B3EA9-75F2-4426-9C07-D74ABFB7AD07}"/>
              </a:ext>
            </a:extLst>
          </p:cNvPr>
          <p:cNvSpPr txBox="1"/>
          <p:nvPr/>
        </p:nvSpPr>
        <p:spPr>
          <a:xfrm>
            <a:off x="681017" y="5615143"/>
            <a:ext cx="4005077" cy="852997"/>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自社の弱み及び対応</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1" name="Straight Connector 75">
            <a:extLst>
              <a:ext uri="{FF2B5EF4-FFF2-40B4-BE49-F238E27FC236}">
                <a16:creationId xmlns:a16="http://schemas.microsoft.com/office/drawing/2014/main" id="{99C2B567-CF15-4E21-B0A8-C0909912DFD9}"/>
              </a:ext>
            </a:extLst>
          </p:cNvPr>
          <p:cNvCxnSpPr/>
          <p:nvPr/>
        </p:nvCxnSpPr>
        <p:spPr>
          <a:xfrm rot="16200000" flipV="1">
            <a:off x="2627199" y="3546511"/>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82">
            <a:extLst>
              <a:ext uri="{FF2B5EF4-FFF2-40B4-BE49-F238E27FC236}">
                <a16:creationId xmlns:a16="http://schemas.microsoft.com/office/drawing/2014/main" id="{5D1C87F1-EF70-433D-B22C-46D4D2AE0FF7}"/>
              </a:ext>
            </a:extLst>
          </p:cNvPr>
          <p:cNvCxnSpPr/>
          <p:nvPr/>
        </p:nvCxnSpPr>
        <p:spPr>
          <a:xfrm>
            <a:off x="674784" y="5701441"/>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8" name="TextBox 27" descr="ｔ">
            <a:extLst>
              <a:ext uri="{FF2B5EF4-FFF2-40B4-BE49-F238E27FC236}">
                <a16:creationId xmlns:a16="http://schemas.microsoft.com/office/drawing/2014/main" id="{DE43BC92-2A24-4223-814C-D60EE2A50952}"/>
              </a:ext>
            </a:extLst>
          </p:cNvPr>
          <p:cNvSpPr txBox="1"/>
          <p:nvPr/>
        </p:nvSpPr>
        <p:spPr>
          <a:xfrm>
            <a:off x="5938671" y="3751697"/>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59" name="TextBox 104" descr="ｔ">
            <a:extLst>
              <a:ext uri="{FF2B5EF4-FFF2-40B4-BE49-F238E27FC236}">
                <a16:creationId xmlns:a16="http://schemas.microsoft.com/office/drawing/2014/main" id="{16DE6F73-1D54-44D4-AD25-1984BC7DA1E5}"/>
              </a:ext>
            </a:extLst>
          </p:cNvPr>
          <p:cNvSpPr txBox="1"/>
          <p:nvPr/>
        </p:nvSpPr>
        <p:spPr>
          <a:xfrm>
            <a:off x="7484831"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0" name="TextBox 106" descr="ｔ">
            <a:extLst>
              <a:ext uri="{FF2B5EF4-FFF2-40B4-BE49-F238E27FC236}">
                <a16:creationId xmlns:a16="http://schemas.microsoft.com/office/drawing/2014/main" id="{AA0339DF-AB2C-44F3-A4EB-7FFABC3C3A72}"/>
              </a:ext>
            </a:extLst>
          </p:cNvPr>
          <p:cNvSpPr txBox="1"/>
          <p:nvPr/>
        </p:nvSpPr>
        <p:spPr>
          <a:xfrm flipH="1">
            <a:off x="9030990"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1" name="TextBox 107" descr="ｔ">
            <a:extLst>
              <a:ext uri="{FF2B5EF4-FFF2-40B4-BE49-F238E27FC236}">
                <a16:creationId xmlns:a16="http://schemas.microsoft.com/office/drawing/2014/main" id="{2F5D8C40-212A-46A4-801C-FEFED149D44E}"/>
              </a:ext>
            </a:extLst>
          </p:cNvPr>
          <p:cNvSpPr txBox="1"/>
          <p:nvPr/>
        </p:nvSpPr>
        <p:spPr>
          <a:xfrm>
            <a:off x="10577148" y="3751697"/>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3" name="右矢印 62"/>
          <p:cNvSpPr/>
          <p:nvPr/>
        </p:nvSpPr>
        <p:spPr>
          <a:xfrm rot="5400000">
            <a:off x="6363431" y="3334044"/>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4" name="右矢印 63"/>
          <p:cNvSpPr/>
          <p:nvPr/>
        </p:nvSpPr>
        <p:spPr>
          <a:xfrm rot="5400000">
            <a:off x="7677199" y="3291016"/>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5" name="右矢印 64"/>
          <p:cNvSpPr/>
          <p:nvPr/>
        </p:nvSpPr>
        <p:spPr>
          <a:xfrm rot="5400000">
            <a:off x="9232992" y="3269098"/>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72" name="右矢印 71"/>
          <p:cNvSpPr/>
          <p:nvPr/>
        </p:nvSpPr>
        <p:spPr>
          <a:xfrm rot="5400000">
            <a:off x="10789134" y="3263010"/>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9D465FE-C818-2D91-F6CC-B167A9337596}"/>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Tree>
    <p:extLst>
      <p:ext uri="{BB962C8B-B14F-4D97-AF65-F5344CB8AC3E}">
        <p14:creationId xmlns:p14="http://schemas.microsoft.com/office/powerpoint/2010/main" val="1391857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244" y="160866"/>
            <a:ext cx="7097823" cy="278996"/>
          </a:xfrm>
        </p:spPr>
        <p:txBody>
          <a:bodyPr/>
          <a:lstStyle/>
          <a:p>
            <a:r>
              <a:rPr lang="ja-JP" altLang="en-US">
                <a:latin typeface="Meiryo UI" panose="020B0604030504040204" pitchFamily="50" charset="-128"/>
                <a:ea typeface="Meiryo UI" panose="020B0604030504040204" pitchFamily="50" charset="-128"/>
              </a:rPr>
              <a:t>１．事業戦略・事業計画</a:t>
            </a:r>
            <a:r>
              <a:rPr lang="ja-JP" altLang="en-US" sz="1800"/>
              <a:t>（５）市場獲得に向けたルール形成戦略</a:t>
            </a:r>
            <a:br>
              <a:rPr lang="ja-JP" altLang="en-US" sz="1800"/>
            </a:b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74246" y="2069309"/>
            <a:ext cx="9648825" cy="4295592"/>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詳細</a:t>
            </a:r>
            <a:r>
              <a:rPr lang="en-US" altLang="ja-JP" sz="1600"/>
              <a:t>】</a:t>
            </a:r>
          </a:p>
        </p:txBody>
      </p:sp>
      <p:sp>
        <p:nvSpPr>
          <p:cNvPr id="6" name="テキスト ボックス 5"/>
          <p:cNvSpPr txBox="1"/>
          <p:nvPr/>
        </p:nvSpPr>
        <p:spPr>
          <a:xfrm>
            <a:off x="1811177" y="2667152"/>
            <a:ext cx="8569647" cy="3750987"/>
          </a:xfrm>
          <a:prstGeom prst="rect">
            <a:avLst/>
          </a:prstGeom>
          <a:noFill/>
          <a:ln w="3175">
            <a:noFill/>
            <a:prstDash val="sysDash"/>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r>
              <a:rPr lang="ja-JP" altLang="en-US" sz="1600" b="1">
                <a:solidFill>
                  <a:srgbClr val="FF0000"/>
                </a:solidFill>
              </a:rPr>
              <a:t>　以下の点について記載可能な事項があれば、図表等も用いてわかりやすく簡潔に記載してください。</a:t>
            </a:r>
            <a:endParaRPr lang="en-US" altLang="ja-JP" sz="1600" b="1">
              <a:solidFill>
                <a:srgbClr val="FF0000"/>
              </a:solidFill>
            </a:endParaRPr>
          </a:p>
          <a:p>
            <a:pPr>
              <a:defRPr/>
            </a:pPr>
            <a:endParaRPr lang="en-US" altLang="ja-JP" sz="1600" b="1">
              <a:solidFill>
                <a:srgbClr val="FF0000"/>
              </a:solidFill>
            </a:endParaRPr>
          </a:p>
          <a:p>
            <a:pPr>
              <a:defRPr/>
            </a:pPr>
            <a:endParaRPr lang="en-US" altLang="ja-JP" sz="1600" b="1">
              <a:solidFill>
                <a:srgbClr val="FF0000"/>
              </a:solidFill>
            </a:endParaRPr>
          </a:p>
          <a:p>
            <a:pPr>
              <a:defRPr/>
            </a:pP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当該事業によって導入した設備で製造した再生材の市場獲得に向けて、適切なオープン戦略（標準化等のルール形成、ライセンシング等）及びクローズ戦略（知財・ノウハウ管理等）について</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の</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具体的な計画</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altLang="ja-JP" sz="1400" b="1">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defRPr/>
            </a:pPr>
            <a:endParaRPr lang="en-US" altLang="ja-JP" sz="1400">
              <a:solidFill>
                <a:srgbClr val="FF0000"/>
              </a:solidFill>
            </a:endParaRPr>
          </a:p>
          <a:p>
            <a:pPr>
              <a:defRPr/>
            </a:pPr>
            <a:r>
              <a:rPr lang="ja-JP" altLang="en-US" sz="1600" b="1">
                <a:solidFill>
                  <a:srgbClr val="FF0000"/>
                </a:solidFill>
              </a:rPr>
              <a:t>本項目について、該当しない場合は「該当なし」とだけ記載してください。</a:t>
            </a:r>
            <a:endParaRPr lang="en-US" altLang="ja-JP" sz="1600" b="1">
              <a:solidFill>
                <a:srgbClr val="FF0000"/>
              </a:solidFill>
            </a:endParaRPr>
          </a:p>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sp>
        <p:nvSpPr>
          <p:cNvPr id="8" name="テキスト ボックス 7"/>
          <p:cNvSpPr txBox="1"/>
          <p:nvPr/>
        </p:nvSpPr>
        <p:spPr>
          <a:xfrm>
            <a:off x="1274246" y="1092856"/>
            <a:ext cx="9648825" cy="906294"/>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要旨</a:t>
            </a:r>
            <a:r>
              <a:rPr lang="en-US" altLang="ja-JP" sz="1600"/>
              <a:t>】</a:t>
            </a:r>
          </a:p>
          <a:p>
            <a:pPr marL="285750" indent="-285750">
              <a:buFont typeface="Wingdings" pitchFamily="2" charset="2"/>
              <a:buChar char="n"/>
              <a:defRPr/>
            </a:pPr>
            <a:r>
              <a:rPr lang="ja-JP" altLang="en-US" sz="1400"/>
              <a:t>○○○</a:t>
            </a:r>
          </a:p>
          <a:p>
            <a:pPr marL="285750" indent="-285750">
              <a:buFont typeface="Wingdings" pitchFamily="2" charset="2"/>
              <a:buChar char="n"/>
              <a:defRPr/>
            </a:pPr>
            <a:r>
              <a:rPr lang="ja-JP" altLang="en-US" sz="1400"/>
              <a:t>△△△</a:t>
            </a:r>
            <a:endParaRPr lang="en-US" altLang="ja-JP" sz="1400"/>
          </a:p>
          <a:p>
            <a:pPr marL="285750" indent="-285750">
              <a:buFont typeface="Wingdings" pitchFamily="2" charset="2"/>
              <a:buChar char="n"/>
              <a:defRPr/>
            </a:pPr>
            <a:r>
              <a:rPr lang="ja-JP" altLang="en-US" sz="1400"/>
              <a:t>□□□</a:t>
            </a:r>
          </a:p>
        </p:txBody>
      </p:sp>
      <p:sp>
        <p:nvSpPr>
          <p:cNvPr id="9" name="正方形/長方形 8"/>
          <p:cNvSpPr/>
          <p:nvPr/>
        </p:nvSpPr>
        <p:spPr>
          <a:xfrm>
            <a:off x="3215680" y="1151431"/>
            <a:ext cx="3475588" cy="738664"/>
          </a:xfrm>
          <a:prstGeom prst="rect">
            <a:avLst/>
          </a:prstGeom>
        </p:spPr>
        <p:txBody>
          <a:bodyPr wrap="square">
            <a:spAutoFit/>
          </a:bodyPr>
          <a:lstStyle/>
          <a:p>
            <a:pPr marL="182562">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3F9BB4A-2100-4311-B319-151BC94177E1}"/>
              </a:ext>
            </a:extLst>
          </p:cNvPr>
          <p:cNvSpPr/>
          <p:nvPr/>
        </p:nvSpPr>
        <p:spPr>
          <a:xfrm>
            <a:off x="1018274" y="647026"/>
            <a:ext cx="8678126" cy="338554"/>
          </a:xfrm>
          <a:prstGeom prst="rect">
            <a:avLst/>
          </a:prstGeom>
        </p:spPr>
        <p:txBody>
          <a:bodyPr wrap="square">
            <a:spAutoFit/>
          </a:bodyPr>
          <a:lstStyle/>
          <a:p>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市場導入（事業化）後のシェアを獲得するために、ルール形成（標準化等）を検討・実施</a:t>
            </a:r>
            <a:endParaRPr lang="ja-JP" altLang="en-US" sz="1600"/>
          </a:p>
        </p:txBody>
      </p:sp>
      <p:sp>
        <p:nvSpPr>
          <p:cNvPr id="3" name="スライド番号プレースホルダー 2">
            <a:extLst>
              <a:ext uri="{FF2B5EF4-FFF2-40B4-BE49-F238E27FC236}">
                <a16:creationId xmlns:a16="http://schemas.microsoft.com/office/drawing/2014/main" id="{0A128A94-246E-7B7D-9276-7F8B80D98546}"/>
              </a:ext>
            </a:extLst>
          </p:cNvPr>
          <p:cNvSpPr>
            <a:spLocks noGrp="1"/>
          </p:cNvSpPr>
          <p:nvPr>
            <p:ph type="sldNum" sz="quarter" idx="12"/>
          </p:nvPr>
        </p:nvSpPr>
        <p:spPr/>
        <p:txBody>
          <a:bodyPr/>
          <a:lstStyle/>
          <a:p>
            <a:pPr>
              <a:defRPr/>
            </a:pPr>
            <a:fld id="{CA8D4A6D-85F2-41B7-A27E-54BD60322951}" type="slidenum">
              <a:rPr lang="ja-JP" altLang="en-US" smtClean="0"/>
              <a:pPr>
                <a:defRPr/>
              </a:pPr>
              <a:t>13</a:t>
            </a:fld>
            <a:endParaRPr lang="ja-JP" altLang="en-US"/>
          </a:p>
        </p:txBody>
      </p:sp>
      <p:sp>
        <p:nvSpPr>
          <p:cNvPr id="4" name="吹き出し: 四角形 48">
            <a:extLst>
              <a:ext uri="{FF2B5EF4-FFF2-40B4-BE49-F238E27FC236}">
                <a16:creationId xmlns:a16="http://schemas.microsoft.com/office/drawing/2014/main" id="{332A4A73-4C64-3B64-9F08-C05E836B9F5C}"/>
              </a:ext>
            </a:extLst>
          </p:cNvPr>
          <p:cNvSpPr/>
          <p:nvPr/>
        </p:nvSpPr>
        <p:spPr>
          <a:xfrm flipH="1">
            <a:off x="9724081" y="38826"/>
            <a:ext cx="1378350" cy="500924"/>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大企業は必須、</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中小企業は加点</a:t>
            </a:r>
            <a:endPar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9C6A705A-69E8-C539-53C9-FF397ECE7997}"/>
              </a:ext>
            </a:extLst>
          </p:cNvPr>
          <p:cNvSpPr/>
          <p:nvPr/>
        </p:nvSpPr>
        <p:spPr>
          <a:xfrm>
            <a:off x="11092051" y="125720"/>
            <a:ext cx="953793" cy="324000"/>
          </a:xfrm>
          <a:prstGeom prst="rect">
            <a:avLst/>
          </a:prstGeom>
          <a:ln w="28575">
            <a:solidFill>
              <a:schemeClr val="bg1">
                <a:lumMod val="65000"/>
              </a:schemeClr>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該当者</a:t>
            </a:r>
          </a:p>
        </p:txBody>
      </p:sp>
    </p:spTree>
    <p:extLst>
      <p:ext uri="{BB962C8B-B14F-4D97-AF65-F5344CB8AC3E}">
        <p14:creationId xmlns:p14="http://schemas.microsoft.com/office/powerpoint/2010/main" val="1088837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6229134" y="1769828"/>
            <a:ext cx="5322138"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6486383" y="1496839"/>
            <a:ext cx="5328000" cy="2645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本事業における地域経済への効果・影響</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55" name="TextBox 54">
            <a:extLst>
              <a:ext uri="{FF2B5EF4-FFF2-40B4-BE49-F238E27FC236}">
                <a16:creationId xmlns:a16="http://schemas.microsoft.com/office/drawing/2014/main" id="{48A45652-7F88-4803-93E9-DF71B0FFC205}"/>
              </a:ext>
            </a:extLst>
          </p:cNvPr>
          <p:cNvSpPr txBox="1"/>
          <p:nvPr/>
        </p:nvSpPr>
        <p:spPr>
          <a:xfrm>
            <a:off x="611625" y="1324679"/>
            <a:ext cx="5328000" cy="5721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本事業における投資誘発効果（川上企業・川下企業への影響等）</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flipV="1">
            <a:off x="611625" y="1761352"/>
            <a:ext cx="5328000" cy="9842"/>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6</a:t>
            </a:r>
            <a:r>
              <a:rPr kumimoji="1" lang="ja-JP" altLang="en-US" sz="2000"/>
              <a:t>）投資誘発効果</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462159" y="607795"/>
            <a:ext cx="10806975" cy="57214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715010" marR="363220" algn="just">
              <a:lnSpc>
                <a:spcPct val="110000"/>
              </a:lnSpc>
              <a:spcBef>
                <a:spcPts val="390"/>
              </a:spcBef>
            </a:pPr>
            <a:r>
              <a:rPr lang="ja-JP" altLang="ja-JP" sz="1800" spc="-1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間接補助事業の実施により、国内経済・サプライチェーンへの経済波及効果として、地域の雇用創出や他社への受発注による経済効果等が認められるか</a:t>
            </a:r>
            <a:endParaRPr lang="ja-JP" altLang="ja-JP" sz="180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48857" y="1262624"/>
            <a:ext cx="11880000" cy="0"/>
          </a:xfrm>
          <a:prstGeom prst="line">
            <a:avLst/>
          </a:prstGeom>
          <a:ln w="12700"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Rectangle 45">
            <a:extLst>
              <a:ext uri="{FF2B5EF4-FFF2-40B4-BE49-F238E27FC236}">
                <a16:creationId xmlns:a16="http://schemas.microsoft.com/office/drawing/2014/main" id="{98F8A7EB-48F3-8FED-8DD9-ADECAA38038D}"/>
              </a:ext>
            </a:extLst>
          </p:cNvPr>
          <p:cNvSpPr/>
          <p:nvPr/>
        </p:nvSpPr>
        <p:spPr>
          <a:xfrm>
            <a:off x="611625"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他社への受発注等による経済効果、投資誘発効果を定量目標も用いながら具体的に記載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10" name="Rectangle 45">
            <a:extLst>
              <a:ext uri="{FF2B5EF4-FFF2-40B4-BE49-F238E27FC236}">
                <a16:creationId xmlns:a16="http://schemas.microsoft.com/office/drawing/2014/main" id="{F58DBE64-44F6-51B2-8C39-8633A46C5E10}"/>
              </a:ext>
            </a:extLst>
          </p:cNvPr>
          <p:cNvSpPr/>
          <p:nvPr/>
        </p:nvSpPr>
        <p:spPr>
          <a:xfrm>
            <a:off x="6229134"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地域の雇用創出等、地域経済への効果・影響を定量目標も用いながら具体的に記載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 name="TextBox 24">
            <a:extLst>
              <a:ext uri="{FF2B5EF4-FFF2-40B4-BE49-F238E27FC236}">
                <a16:creationId xmlns:a16="http://schemas.microsoft.com/office/drawing/2014/main" id="{D6CD44D5-6774-2967-D36A-4B6CB7532E7E}"/>
              </a:ext>
            </a:extLst>
          </p:cNvPr>
          <p:cNvSpPr txBox="1"/>
          <p:nvPr/>
        </p:nvSpPr>
        <p:spPr>
          <a:xfrm>
            <a:off x="611625" y="2683933"/>
            <a:ext cx="2304000" cy="384808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 name="TextBox 24">
            <a:extLst>
              <a:ext uri="{FF2B5EF4-FFF2-40B4-BE49-F238E27FC236}">
                <a16:creationId xmlns:a16="http://schemas.microsoft.com/office/drawing/2014/main" id="{8D49C37E-8941-7C5A-461D-DDCC3782CC9B}"/>
              </a:ext>
            </a:extLst>
          </p:cNvPr>
          <p:cNvSpPr txBox="1"/>
          <p:nvPr/>
        </p:nvSpPr>
        <p:spPr>
          <a:xfrm>
            <a:off x="6229134" y="2683931"/>
            <a:ext cx="2304000" cy="384808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 name="正方形/長方形 3">
            <a:extLst>
              <a:ext uri="{FF2B5EF4-FFF2-40B4-BE49-F238E27FC236}">
                <a16:creationId xmlns:a16="http://schemas.microsoft.com/office/drawing/2014/main" id="{AE8F844C-07AD-2B63-4713-C262978C7207}"/>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66690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686642" y="3392710"/>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7" name="Rectangle 76">
            <a:extLst>
              <a:ext uri="{FF2B5EF4-FFF2-40B4-BE49-F238E27FC236}">
                <a16:creationId xmlns:a16="http://schemas.microsoft.com/office/drawing/2014/main" id="{7C0ECC9E-5298-488A-B983-7F655B34996A}"/>
              </a:ext>
            </a:extLst>
          </p:cNvPr>
          <p:cNvSpPr/>
          <p:nvPr/>
        </p:nvSpPr>
        <p:spPr>
          <a:xfrm>
            <a:off x="521721" y="1190319"/>
            <a:ext cx="11257503" cy="9406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提案時点での数字や内容は必ずしも正確である必要はなく、</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等の収益化・事業成長の見通し・スケジュール（当初計画）を確認するもの</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等の需要の不確実性を前提とした上で、一定の仮定に基づき、</a:t>
            </a:r>
            <a:r>
              <a:rPr lang="en-US" altLang="ja-JP" sz="1400">
                <a:solidFill>
                  <a:schemeClr val="tx1"/>
                </a:solidFill>
                <a:latin typeface="Meiryo UI" panose="020B0604030504040204" pitchFamily="50" charset="-128"/>
                <a:ea typeface="Meiryo UI" panose="020B0604030504040204" pitchFamily="50" charset="-128"/>
              </a:rPr>
              <a:t>2035</a:t>
            </a:r>
            <a:r>
              <a:rPr lang="ja-JP" altLang="en-US" sz="1400">
                <a:solidFill>
                  <a:schemeClr val="tx1"/>
                </a:solidFill>
                <a:latin typeface="Meiryo UI" panose="020B0604030504040204" pitchFamily="50" charset="-128"/>
                <a:ea typeface="Meiryo UI" panose="020B0604030504040204" pitchFamily="50" charset="-128"/>
              </a:rPr>
              <a:t>年頃までの長期的な事業スケジュールの概要を記載（別添２収支計画の表を転記すること）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今後、事業実施期間中のモニタリングにおいて、当該情報をアップデートした上で、定期的に確認を行う予定</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7</a:t>
            </a:r>
            <a:r>
              <a:rPr kumimoji="1" lang="ja-JP" altLang="en-US" sz="2000"/>
              <a:t>）事業実施計画（投資計画・投資内訳）</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年度に本事業の目的に供した製品の製造開始、</a:t>
            </a:r>
            <a:r>
              <a:rPr kumimoji="1" lang="en-US" altLang="ja-JP">
                <a:solidFill>
                  <a:schemeClr val="tx1"/>
                </a:solidFill>
              </a:rPr>
              <a:t>YY</a:t>
            </a:r>
            <a:r>
              <a:rPr kumimoji="1" lang="ja-JP" altLang="en-US">
                <a:solidFill>
                  <a:schemeClr val="tx1"/>
                </a:solidFill>
              </a:rPr>
              <a:t>年度頃の投資回収を想定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16">
            <a:extLst>
              <a:ext uri="{FF2B5EF4-FFF2-40B4-BE49-F238E27FC236}">
                <a16:creationId xmlns:a16="http://schemas.microsoft.com/office/drawing/2014/main" id="{A800A0B5-4258-4688-B8B7-2922AD1A713B}"/>
              </a:ext>
            </a:extLst>
          </p:cNvPr>
          <p:cNvSpPr txBox="1"/>
          <p:nvPr/>
        </p:nvSpPr>
        <p:spPr>
          <a:xfrm>
            <a:off x="9233950" y="2196986"/>
            <a:ext cx="681845" cy="50629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投資回収</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21" name="Isosceles Triangle 184">
            <a:extLst>
              <a:ext uri="{FF2B5EF4-FFF2-40B4-BE49-F238E27FC236}">
                <a16:creationId xmlns:a16="http://schemas.microsoft.com/office/drawing/2014/main" id="{54F91CE1-5A2D-4E7C-B38E-268663CBAACB}"/>
              </a:ext>
            </a:extLst>
          </p:cNvPr>
          <p:cNvSpPr/>
          <p:nvPr/>
        </p:nvSpPr>
        <p:spPr>
          <a:xfrm flipV="1">
            <a:off x="9645924" y="2664559"/>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5" name="TextBox 16">
            <a:extLst>
              <a:ext uri="{FF2B5EF4-FFF2-40B4-BE49-F238E27FC236}">
                <a16:creationId xmlns:a16="http://schemas.microsoft.com/office/drawing/2014/main" id="{BFB4B060-F98D-7794-7E6C-D7107FCE4FC8}"/>
              </a:ext>
            </a:extLst>
          </p:cNvPr>
          <p:cNvSpPr txBox="1"/>
          <p:nvPr/>
        </p:nvSpPr>
        <p:spPr>
          <a:xfrm>
            <a:off x="5643952" y="2228969"/>
            <a:ext cx="132799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事業完了</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製品等製造開始</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 name="Isosceles Triangle 184">
            <a:extLst>
              <a:ext uri="{FF2B5EF4-FFF2-40B4-BE49-F238E27FC236}">
                <a16:creationId xmlns:a16="http://schemas.microsoft.com/office/drawing/2014/main" id="{D8C7DE3C-61F3-046B-9DF5-2622948EECFC}"/>
              </a:ext>
            </a:extLst>
          </p:cNvPr>
          <p:cNvSpPr/>
          <p:nvPr/>
        </p:nvSpPr>
        <p:spPr>
          <a:xfrm flipV="1">
            <a:off x="5792802" y="2637044"/>
            <a:ext cx="168579" cy="178497"/>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4" name="TextBox 16">
            <a:extLst>
              <a:ext uri="{FF2B5EF4-FFF2-40B4-BE49-F238E27FC236}">
                <a16:creationId xmlns:a16="http://schemas.microsoft.com/office/drawing/2014/main" id="{33729CA0-6274-11AB-22E6-64B2B18B42C3}"/>
              </a:ext>
            </a:extLst>
          </p:cNvPr>
          <p:cNvSpPr txBox="1"/>
          <p:nvPr/>
        </p:nvSpPr>
        <p:spPr>
          <a:xfrm>
            <a:off x="4920870" y="2384005"/>
            <a:ext cx="956221" cy="27164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試運転</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9" name="Isosceles Triangle 184">
            <a:extLst>
              <a:ext uri="{FF2B5EF4-FFF2-40B4-BE49-F238E27FC236}">
                <a16:creationId xmlns:a16="http://schemas.microsoft.com/office/drawing/2014/main" id="{90A4AA4E-E09B-0044-515D-20756B08B369}"/>
              </a:ext>
            </a:extLst>
          </p:cNvPr>
          <p:cNvSpPr/>
          <p:nvPr/>
        </p:nvSpPr>
        <p:spPr>
          <a:xfrm flipV="1">
            <a:off x="5371871" y="2668077"/>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10" name="TextBox 16">
            <a:extLst>
              <a:ext uri="{FF2B5EF4-FFF2-40B4-BE49-F238E27FC236}">
                <a16:creationId xmlns:a16="http://schemas.microsoft.com/office/drawing/2014/main" id="{8FAA8284-DF31-112A-8A48-B412B05B57C5}"/>
              </a:ext>
            </a:extLst>
          </p:cNvPr>
          <p:cNvSpPr txBox="1"/>
          <p:nvPr/>
        </p:nvSpPr>
        <p:spPr>
          <a:xfrm>
            <a:off x="728679" y="2292934"/>
            <a:ext cx="222157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r"/>
            <a:r>
              <a:rPr kumimoji="1" lang="ja-JP" altLang="en-US" sz="1200">
                <a:solidFill>
                  <a:schemeClr val="tx1"/>
                </a:solidFill>
                <a:latin typeface="Meiryo UI" panose="020B0604030504040204" pitchFamily="50" charset="-128"/>
                <a:ea typeface="Meiryo UI" panose="020B0604030504040204" pitchFamily="50" charset="-128"/>
              </a:rPr>
              <a:t>計画の概要・マイルストン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例</a:t>
            </a:r>
            <a:r>
              <a:rPr kumimoji="1" lang="en-US" altLang="ja-JP" sz="1200">
                <a:solidFill>
                  <a:schemeClr val="tx1"/>
                </a:solidFill>
                <a:latin typeface="Meiryo UI" panose="020B0604030504040204" pitchFamily="50" charset="-128"/>
                <a:ea typeface="Meiryo UI" panose="020B0604030504040204" pitchFamily="50" charset="-128"/>
              </a:rPr>
              <a:t>)</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4FDDBB92-8872-40E5-6069-04C0E6DE3B36}"/>
              </a:ext>
            </a:extLst>
          </p:cNvPr>
          <p:cNvSpPr/>
          <p:nvPr/>
        </p:nvSpPr>
        <p:spPr>
          <a:xfrm>
            <a:off x="5886886" y="2815541"/>
            <a:ext cx="4051708" cy="87464"/>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製造</a:t>
            </a:r>
          </a:p>
        </p:txBody>
      </p:sp>
      <p:sp>
        <p:nvSpPr>
          <p:cNvPr id="12" name="矢印: 五方向 11">
            <a:extLst>
              <a:ext uri="{FF2B5EF4-FFF2-40B4-BE49-F238E27FC236}">
                <a16:creationId xmlns:a16="http://schemas.microsoft.com/office/drawing/2014/main" id="{675A044A-00AB-CFD0-BD9A-091839492874}"/>
              </a:ext>
            </a:extLst>
          </p:cNvPr>
          <p:cNvSpPr/>
          <p:nvPr/>
        </p:nvSpPr>
        <p:spPr>
          <a:xfrm>
            <a:off x="3448665" y="2793588"/>
            <a:ext cx="601664" cy="132106"/>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設計</a:t>
            </a:r>
          </a:p>
        </p:txBody>
      </p:sp>
      <p:sp>
        <p:nvSpPr>
          <p:cNvPr id="13" name="矢印: 五方向 12">
            <a:extLst>
              <a:ext uri="{FF2B5EF4-FFF2-40B4-BE49-F238E27FC236}">
                <a16:creationId xmlns:a16="http://schemas.microsoft.com/office/drawing/2014/main" id="{1D7C15E3-4175-BE7B-6E7C-DC66E2DCCCDE}"/>
              </a:ext>
            </a:extLst>
          </p:cNvPr>
          <p:cNvSpPr/>
          <p:nvPr/>
        </p:nvSpPr>
        <p:spPr>
          <a:xfrm>
            <a:off x="4264670" y="2831203"/>
            <a:ext cx="1189250" cy="94491"/>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設備整備</a:t>
            </a:r>
            <a:endParaRPr kumimoji="1" lang="en-US" altLang="ja-JP" sz="105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4" name="テキスト ボックス 13">
            <a:extLst>
              <a:ext uri="{FF2B5EF4-FFF2-40B4-BE49-F238E27FC236}">
                <a16:creationId xmlns:a16="http://schemas.microsoft.com/office/drawing/2014/main" id="{632268B4-822B-4997-DA62-7EE44FE2BD5B}"/>
              </a:ext>
            </a:extLst>
          </p:cNvPr>
          <p:cNvSpPr txBox="1"/>
          <p:nvPr/>
        </p:nvSpPr>
        <p:spPr>
          <a:xfrm>
            <a:off x="1811178" y="3225296"/>
            <a:ext cx="8434792" cy="3192843"/>
          </a:xfrm>
          <a:prstGeom prst="rect">
            <a:avLst/>
          </a:prstGeom>
          <a:noFill/>
          <a:ln w="3175">
            <a:noFill/>
            <a:prstDash val="sysDash"/>
          </a:ln>
          <a:effectLst/>
        </p:spPr>
        <p:txBody>
          <a:bodyPr/>
          <a:lstStyle/>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pic>
        <p:nvPicPr>
          <p:cNvPr id="19" name="図 18">
            <a:extLst>
              <a:ext uri="{FF2B5EF4-FFF2-40B4-BE49-F238E27FC236}">
                <a16:creationId xmlns:a16="http://schemas.microsoft.com/office/drawing/2014/main" id="{F6F7D278-2B40-9748-34CD-7BB002259F88}"/>
              </a:ext>
            </a:extLst>
          </p:cNvPr>
          <p:cNvPicPr>
            <a:picLocks noChangeAspect="1"/>
          </p:cNvPicPr>
          <p:nvPr/>
        </p:nvPicPr>
        <p:blipFill>
          <a:blip r:embed="rId3"/>
          <a:stretch>
            <a:fillRect/>
          </a:stretch>
        </p:blipFill>
        <p:spPr>
          <a:xfrm>
            <a:off x="857061" y="3062898"/>
            <a:ext cx="9193719" cy="2945751"/>
          </a:xfrm>
          <a:prstGeom prst="rect">
            <a:avLst/>
          </a:prstGeom>
        </p:spPr>
      </p:pic>
    </p:spTree>
    <p:extLst>
      <p:ext uri="{BB962C8B-B14F-4D97-AF65-F5344CB8AC3E}">
        <p14:creationId xmlns:p14="http://schemas.microsoft.com/office/powerpoint/2010/main" val="1122456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7C0ECC9E-5298-488A-B983-7F655B34996A}"/>
              </a:ext>
            </a:extLst>
          </p:cNvPr>
          <p:cNvSpPr/>
          <p:nvPr/>
        </p:nvSpPr>
        <p:spPr>
          <a:xfrm>
            <a:off x="521721" y="1190318"/>
            <a:ext cx="11257503" cy="92093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年間あたり製造能力の水準、製造開始年限及びコスト目標を記載し、その設定の考え方と目標達成に向けたアプローチを記載すること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また、</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推進戦略）２０２３年７月閣議決定」</a:t>
            </a:r>
            <a:r>
              <a:rPr lang="ja-JP" altLang="en-US" sz="1400">
                <a:solidFill>
                  <a:schemeClr val="tx1"/>
                </a:solidFill>
                <a:latin typeface="Meiryo UI" panose="020B0604030504040204" pitchFamily="50" charset="-128"/>
                <a:ea typeface="Meiryo UI" panose="020B0604030504040204" pitchFamily="50" charset="-128"/>
              </a:rPr>
              <a:t>を踏まえ、製造能力等に関する野心的な目標</a:t>
            </a:r>
            <a:r>
              <a:rPr lang="en-US" altLang="ja-JP" sz="1400" baseline="300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についても記載すること</a:t>
            </a:r>
            <a:br>
              <a:rPr lang="en-US" altLang="ja-JP" sz="1400">
                <a:solidFill>
                  <a:schemeClr val="tx1"/>
                </a:solidFill>
                <a:latin typeface="Meiryo UI" panose="020B0604030504040204" pitchFamily="50" charset="-128"/>
                <a:ea typeface="Meiryo UI" panose="020B0604030504040204" pitchFamily="50" charset="-128"/>
              </a:rPr>
            </a:br>
            <a:r>
              <a:rPr lang="ja-JP" altLang="en-US" sz="1400">
                <a:solidFill>
                  <a:schemeClr val="tx1"/>
                </a:solidFill>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カーボンニュートラルの市場の広がりを見据え、世界トップクラスを目指し、対外的に掲げているものに限る</a:t>
            </a: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8</a:t>
            </a:r>
            <a:r>
              <a:rPr kumimoji="1" lang="ja-JP" altLang="en-US" sz="2000"/>
              <a:t>）</a:t>
            </a:r>
            <a:r>
              <a:rPr kumimoji="1" lang="en-US" altLang="ja-JP" sz="2000"/>
              <a:t>KPI</a:t>
            </a:r>
            <a:r>
              <a:rPr kumimoji="1" lang="ja-JP" altLang="en-US" sz="2000"/>
              <a:t>の目標達成に向けた計画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年間あたり製造能力の水準、製造開始年限及びコスト目標達成に向けた計画を立案</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10" name="Straight Connector 22">
            <a:extLst>
              <a:ext uri="{FF2B5EF4-FFF2-40B4-BE49-F238E27FC236}">
                <a16:creationId xmlns:a16="http://schemas.microsoft.com/office/drawing/2014/main" id="{1FF94A01-F827-4161-C7F6-E869158D76EC}"/>
              </a:ext>
            </a:extLst>
          </p:cNvPr>
          <p:cNvCxnSpPr>
            <a:cxnSpLocks/>
          </p:cNvCxnSpPr>
          <p:nvPr/>
        </p:nvCxnSpPr>
        <p:spPr>
          <a:xfrm>
            <a:off x="463550" y="3777133"/>
            <a:ext cx="10325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TextBox 34">
            <a:extLst>
              <a:ext uri="{FF2B5EF4-FFF2-40B4-BE49-F238E27FC236}">
                <a16:creationId xmlns:a16="http://schemas.microsoft.com/office/drawing/2014/main" id="{D262709B-FF9B-403C-4BF5-658991AEB360}"/>
              </a:ext>
            </a:extLst>
          </p:cNvPr>
          <p:cNvSpPr txBox="1"/>
          <p:nvPr/>
        </p:nvSpPr>
        <p:spPr>
          <a:xfrm>
            <a:off x="463550" y="3398884"/>
            <a:ext cx="1032552"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12" name="TextBox 39">
            <a:extLst>
              <a:ext uri="{FF2B5EF4-FFF2-40B4-BE49-F238E27FC236}">
                <a16:creationId xmlns:a16="http://schemas.microsoft.com/office/drawing/2014/main" id="{40B2C80F-0269-E86A-6DAA-9541ECB47F1A}"/>
              </a:ext>
            </a:extLst>
          </p:cNvPr>
          <p:cNvSpPr txBox="1"/>
          <p:nvPr/>
        </p:nvSpPr>
        <p:spPr>
          <a:xfrm>
            <a:off x="460346" y="3794660"/>
            <a:ext cx="1032552" cy="1390876"/>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年間あたり製造能力</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9" name="Straight Connector 22">
            <a:extLst>
              <a:ext uri="{FF2B5EF4-FFF2-40B4-BE49-F238E27FC236}">
                <a16:creationId xmlns:a16="http://schemas.microsoft.com/office/drawing/2014/main" id="{528F9EA5-528D-F635-72D3-054A3E99EBCD}"/>
              </a:ext>
            </a:extLst>
          </p:cNvPr>
          <p:cNvCxnSpPr>
            <a:cxnSpLocks/>
          </p:cNvCxnSpPr>
          <p:nvPr/>
        </p:nvCxnSpPr>
        <p:spPr>
          <a:xfrm>
            <a:off x="1611309" y="3777133"/>
            <a:ext cx="137458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0" name="TextBox 34">
            <a:extLst>
              <a:ext uri="{FF2B5EF4-FFF2-40B4-BE49-F238E27FC236}">
                <a16:creationId xmlns:a16="http://schemas.microsoft.com/office/drawing/2014/main" id="{3FD2EED9-C082-FCAE-07E8-FC522D5F29F4}"/>
              </a:ext>
            </a:extLst>
          </p:cNvPr>
          <p:cNvSpPr txBox="1"/>
          <p:nvPr/>
        </p:nvSpPr>
        <p:spPr>
          <a:xfrm>
            <a:off x="1611308" y="3398884"/>
            <a:ext cx="1374581"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1" name="TextBox 39">
            <a:extLst>
              <a:ext uri="{FF2B5EF4-FFF2-40B4-BE49-F238E27FC236}">
                <a16:creationId xmlns:a16="http://schemas.microsoft.com/office/drawing/2014/main" id="{2B1DD7D1-2B3B-EA1A-AA88-A62E7CD99E65}"/>
              </a:ext>
            </a:extLst>
          </p:cNvPr>
          <p:cNvSpPr txBox="1"/>
          <p:nvPr/>
        </p:nvSpPr>
        <p:spPr>
          <a:xfrm>
            <a:off x="1440027" y="3794659"/>
            <a:ext cx="3086058" cy="139087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050">
                <a:solidFill>
                  <a:schemeClr val="tx1"/>
                </a:solidFill>
                <a:latin typeface="Meiryo UI" panose="020B0604030504040204" pitchFamily="50" charset="-128"/>
                <a:ea typeface="Meiryo UI" panose="020B0604030504040204" pitchFamily="50" charset="-128"/>
              </a:rPr>
              <a:t>（１）〇〇の製造能力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a:p>
            <a:r>
              <a:rPr kumimoji="1" lang="ja-JP" altLang="en-US" sz="1050">
                <a:solidFill>
                  <a:schemeClr val="tx1"/>
                </a:solidFill>
                <a:latin typeface="Meiryo UI" panose="020B0604030504040204" pitchFamily="50" charset="-128"/>
                <a:ea typeface="Meiryo UI" panose="020B0604030504040204" pitchFamily="50" charset="-128"/>
              </a:rPr>
              <a:t>（２）〇〇の製造能力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p:txBody>
      </p:sp>
      <p:cxnSp>
        <p:nvCxnSpPr>
          <p:cNvPr id="35" name="Straight Connector 22">
            <a:extLst>
              <a:ext uri="{FF2B5EF4-FFF2-40B4-BE49-F238E27FC236}">
                <a16:creationId xmlns:a16="http://schemas.microsoft.com/office/drawing/2014/main" id="{AC17BDD4-03A8-8433-36A1-E57B26BDA2E3}"/>
              </a:ext>
            </a:extLst>
          </p:cNvPr>
          <p:cNvCxnSpPr>
            <a:cxnSpLocks/>
          </p:cNvCxnSpPr>
          <p:nvPr/>
        </p:nvCxnSpPr>
        <p:spPr>
          <a:xfrm>
            <a:off x="3104301" y="3777133"/>
            <a:ext cx="1374581"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TextBox 34">
            <a:extLst>
              <a:ext uri="{FF2B5EF4-FFF2-40B4-BE49-F238E27FC236}">
                <a16:creationId xmlns:a16="http://schemas.microsoft.com/office/drawing/2014/main" id="{C6EC7684-F96A-20E8-057F-B1916B24AA2B}"/>
              </a:ext>
            </a:extLst>
          </p:cNvPr>
          <p:cNvSpPr txBox="1"/>
          <p:nvPr/>
        </p:nvSpPr>
        <p:spPr>
          <a:xfrm>
            <a:off x="4578515" y="3423260"/>
            <a:ext cx="1242537" cy="39515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令和</a:t>
            </a:r>
            <a:r>
              <a:rPr kumimoji="1" lang="en-US" altLang="ja-JP" sz="1400" b="1">
                <a:solidFill>
                  <a:schemeClr val="tx1"/>
                </a:solidFill>
                <a:latin typeface="Meiryo UI" panose="020B0604030504040204" pitchFamily="50" charset="-128"/>
                <a:ea typeface="Meiryo UI" panose="020B0604030504040204" pitchFamily="50" charset="-128"/>
              </a:rPr>
              <a:t>6</a:t>
            </a:r>
            <a:r>
              <a:rPr kumimoji="1" lang="ja-JP" altLang="en-US" sz="1400" b="1">
                <a:solidFill>
                  <a:schemeClr val="tx1"/>
                </a:solidFill>
                <a:latin typeface="Meiryo UI" panose="020B0604030504040204" pitchFamily="50" charset="-128"/>
                <a:ea typeface="Meiryo UI" panose="020B0604030504040204" pitchFamily="50" charset="-128"/>
              </a:rPr>
              <a:t>年度時点</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7" name="TextBox 39">
            <a:extLst>
              <a:ext uri="{FF2B5EF4-FFF2-40B4-BE49-F238E27FC236}">
                <a16:creationId xmlns:a16="http://schemas.microsoft.com/office/drawing/2014/main" id="{ADB2D6B4-CF76-6FFD-7321-BF8057D0A02D}"/>
              </a:ext>
            </a:extLst>
          </p:cNvPr>
          <p:cNvSpPr txBox="1"/>
          <p:nvPr/>
        </p:nvSpPr>
        <p:spPr>
          <a:xfrm>
            <a:off x="4763187" y="3794660"/>
            <a:ext cx="1374581"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40" name="Straight Connector 22">
            <a:extLst>
              <a:ext uri="{FF2B5EF4-FFF2-40B4-BE49-F238E27FC236}">
                <a16:creationId xmlns:a16="http://schemas.microsoft.com/office/drawing/2014/main" id="{2E74D322-3A59-6EC9-4A9E-36EA3C4F97FE}"/>
              </a:ext>
            </a:extLst>
          </p:cNvPr>
          <p:cNvCxnSpPr>
            <a:cxnSpLocks/>
          </p:cNvCxnSpPr>
          <p:nvPr/>
        </p:nvCxnSpPr>
        <p:spPr>
          <a:xfrm>
            <a:off x="4597293" y="3777133"/>
            <a:ext cx="3060000"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TextBox 34">
            <a:extLst>
              <a:ext uri="{FF2B5EF4-FFF2-40B4-BE49-F238E27FC236}">
                <a16:creationId xmlns:a16="http://schemas.microsoft.com/office/drawing/2014/main" id="{20E284E3-33FE-DDF8-6484-B40F646DADE2}"/>
              </a:ext>
            </a:extLst>
          </p:cNvPr>
          <p:cNvSpPr txBox="1"/>
          <p:nvPr/>
        </p:nvSpPr>
        <p:spPr>
          <a:xfrm>
            <a:off x="5918106" y="3561071"/>
            <a:ext cx="2656172" cy="26778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目標年度・目標値の設定の考え方</a:t>
            </a:r>
            <a:endParaRPr kumimoji="1" lang="en-US" altLang="ja-JP" sz="1400" b="1">
              <a:solidFill>
                <a:schemeClr val="tx1"/>
              </a:solidFill>
              <a:latin typeface="Meiryo UI" panose="020B0604030504040204" pitchFamily="50" charset="-128"/>
              <a:ea typeface="Meiryo UI" panose="020B0604030504040204" pitchFamily="50" charset="-128"/>
            </a:endParaRPr>
          </a:p>
        </p:txBody>
      </p:sp>
      <p:sp>
        <p:nvSpPr>
          <p:cNvPr id="42" name="TextBox 39">
            <a:extLst>
              <a:ext uri="{FF2B5EF4-FFF2-40B4-BE49-F238E27FC236}">
                <a16:creationId xmlns:a16="http://schemas.microsoft.com/office/drawing/2014/main" id="{6F1ABF80-B5B4-573C-41A2-730CCFCBC5F9}"/>
              </a:ext>
            </a:extLst>
          </p:cNvPr>
          <p:cNvSpPr txBox="1"/>
          <p:nvPr/>
        </p:nvSpPr>
        <p:spPr>
          <a:xfrm>
            <a:off x="6096000" y="3818412"/>
            <a:ext cx="2241176"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100">
                <a:solidFill>
                  <a:schemeClr val="tx1"/>
                </a:solidFill>
                <a:latin typeface="Meiryo UI" panose="020B0604030504040204" pitchFamily="50" charset="-128"/>
                <a:ea typeface="Meiryo UI" panose="020B0604030504040204" pitchFamily="50" charset="-128"/>
              </a:rPr>
              <a:t>XX</a:t>
            </a:r>
            <a:endParaRPr kumimoji="1" lang="en-US" sz="1100">
              <a:solidFill>
                <a:schemeClr val="tx1"/>
              </a:solidFill>
              <a:latin typeface="Meiryo UI" panose="020B0604030504040204" pitchFamily="50" charset="-128"/>
              <a:ea typeface="Meiryo UI" panose="020B0604030504040204" pitchFamily="50" charset="-128"/>
            </a:endParaRPr>
          </a:p>
        </p:txBody>
      </p:sp>
      <p:cxnSp>
        <p:nvCxnSpPr>
          <p:cNvPr id="53" name="Straight Connector 22">
            <a:extLst>
              <a:ext uri="{FF2B5EF4-FFF2-40B4-BE49-F238E27FC236}">
                <a16:creationId xmlns:a16="http://schemas.microsoft.com/office/drawing/2014/main" id="{327F2F2E-A31A-26D9-A768-ABBA9BEAC079}"/>
              </a:ext>
            </a:extLst>
          </p:cNvPr>
          <p:cNvCxnSpPr>
            <a:cxnSpLocks/>
          </p:cNvCxnSpPr>
          <p:nvPr/>
        </p:nvCxnSpPr>
        <p:spPr>
          <a:xfrm>
            <a:off x="7775703" y="3777133"/>
            <a:ext cx="37908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4" name="TextBox 34">
            <a:extLst>
              <a:ext uri="{FF2B5EF4-FFF2-40B4-BE49-F238E27FC236}">
                <a16:creationId xmlns:a16="http://schemas.microsoft.com/office/drawing/2014/main" id="{97F4EC57-9132-51AE-9430-1312704600CA}"/>
              </a:ext>
            </a:extLst>
          </p:cNvPr>
          <p:cNvSpPr txBox="1"/>
          <p:nvPr/>
        </p:nvSpPr>
        <p:spPr>
          <a:xfrm>
            <a:off x="8739878" y="3398884"/>
            <a:ext cx="282667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目標達成に向けたアプローチ</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55" name="TextBox 39">
            <a:extLst>
              <a:ext uri="{FF2B5EF4-FFF2-40B4-BE49-F238E27FC236}">
                <a16:creationId xmlns:a16="http://schemas.microsoft.com/office/drawing/2014/main" id="{0D23EF7E-417D-D56C-C8B7-EBB894649A01}"/>
              </a:ext>
            </a:extLst>
          </p:cNvPr>
          <p:cNvSpPr txBox="1"/>
          <p:nvPr/>
        </p:nvSpPr>
        <p:spPr>
          <a:xfrm>
            <a:off x="8736674" y="3794660"/>
            <a:ext cx="2826675"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13">
            <a:extLst>
              <a:ext uri="{FF2B5EF4-FFF2-40B4-BE49-F238E27FC236}">
                <a16:creationId xmlns:a16="http://schemas.microsoft.com/office/drawing/2014/main" id="{B91AB777-D86D-4B70-8FF9-580822C22D21}"/>
              </a:ext>
            </a:extLst>
          </p:cNvPr>
          <p:cNvCxnSpPr>
            <a:cxnSpLocks/>
          </p:cNvCxnSpPr>
          <p:nvPr/>
        </p:nvCxnSpPr>
        <p:spPr>
          <a:xfrm>
            <a:off x="460346" y="3482876"/>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14" descr="ｂ">
            <a:extLst>
              <a:ext uri="{FF2B5EF4-FFF2-40B4-BE49-F238E27FC236}">
                <a16:creationId xmlns:a16="http://schemas.microsoft.com/office/drawing/2014/main" id="{243CC164-8977-D21B-FD6E-B7DAA6042F85}"/>
              </a:ext>
            </a:extLst>
          </p:cNvPr>
          <p:cNvSpPr txBox="1"/>
          <p:nvPr/>
        </p:nvSpPr>
        <p:spPr>
          <a:xfrm>
            <a:off x="460346" y="3199451"/>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KPI</a:t>
            </a:r>
            <a:r>
              <a:rPr kumimoji="1" lang="ja-JP" altLang="en-US" sz="1400">
                <a:solidFill>
                  <a:schemeClr val="tx2"/>
                </a:solidFill>
                <a:latin typeface="Meiryo UI" panose="020B0604030504040204" pitchFamily="50" charset="-128"/>
                <a:ea typeface="Meiryo UI" panose="020B0604030504040204" pitchFamily="50" charset="-128"/>
              </a:rPr>
              <a:t>の設定</a:t>
            </a:r>
            <a:endParaRPr kumimoji="1" lang="en-US" altLang="ja-JP" sz="1400">
              <a:solidFill>
                <a:schemeClr val="tx2"/>
              </a:solidFill>
              <a:latin typeface="Meiryo UI" panose="020B0604030504040204" pitchFamily="50" charset="-128"/>
              <a:ea typeface="Meiryo UI" panose="020B0604030504040204" pitchFamily="50" charset="-128"/>
            </a:endParaRPr>
          </a:p>
        </p:txBody>
      </p:sp>
      <p:cxnSp>
        <p:nvCxnSpPr>
          <p:cNvPr id="4" name="Straight Connector 13">
            <a:extLst>
              <a:ext uri="{FF2B5EF4-FFF2-40B4-BE49-F238E27FC236}">
                <a16:creationId xmlns:a16="http://schemas.microsoft.com/office/drawing/2014/main" id="{DFBFCE1E-541D-B6D0-2FB0-5DDD89DD5CC2}"/>
              </a:ext>
            </a:extLst>
          </p:cNvPr>
          <p:cNvCxnSpPr>
            <a:cxnSpLocks/>
          </p:cNvCxnSpPr>
          <p:nvPr/>
        </p:nvCxnSpPr>
        <p:spPr>
          <a:xfrm>
            <a:off x="460346" y="2435957"/>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14" descr="ｂ">
            <a:extLst>
              <a:ext uri="{FF2B5EF4-FFF2-40B4-BE49-F238E27FC236}">
                <a16:creationId xmlns:a16="http://schemas.microsoft.com/office/drawing/2014/main" id="{AF7A8417-0E92-91BC-7849-CF7E6093D200}"/>
              </a:ext>
            </a:extLst>
          </p:cNvPr>
          <p:cNvSpPr txBox="1"/>
          <p:nvPr/>
        </p:nvSpPr>
        <p:spPr>
          <a:xfrm>
            <a:off x="460346" y="2152532"/>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生産開始年限</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7" name="TextBox 35" descr="ｔ">
            <a:extLst>
              <a:ext uri="{FF2B5EF4-FFF2-40B4-BE49-F238E27FC236}">
                <a16:creationId xmlns:a16="http://schemas.microsoft.com/office/drawing/2014/main" id="{AE8B2C13-D28A-B9AD-B59D-64982D232006}"/>
              </a:ext>
            </a:extLst>
          </p:cNvPr>
          <p:cNvSpPr txBox="1"/>
          <p:nvPr/>
        </p:nvSpPr>
        <p:spPr>
          <a:xfrm>
            <a:off x="662732" y="2524881"/>
            <a:ext cx="326545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b="1">
                <a:solidFill>
                  <a:schemeClr val="tx1"/>
                </a:solidFill>
                <a:latin typeface="Meiryo UI" panose="020B0604030504040204" pitchFamily="50" charset="-128"/>
                <a:ea typeface="Meiryo UI" panose="020B0604030504040204" pitchFamily="50" charset="-128"/>
              </a:rPr>
              <a:t>20XX</a:t>
            </a:r>
            <a:r>
              <a:rPr kumimoji="1" lang="ja-JP" altLang="en-US" b="1">
                <a:solidFill>
                  <a:schemeClr val="tx1"/>
                </a:solidFill>
                <a:latin typeface="Meiryo UI" panose="020B0604030504040204" pitchFamily="50" charset="-128"/>
                <a:ea typeface="Meiryo UI" panose="020B0604030504040204" pitchFamily="50" charset="-128"/>
              </a:rPr>
              <a:t>年度（令和</a:t>
            </a:r>
            <a:r>
              <a:rPr kumimoji="1" lang="en-US" altLang="ja-JP" b="1">
                <a:solidFill>
                  <a:schemeClr val="tx1"/>
                </a:solidFill>
                <a:latin typeface="Meiryo UI" panose="020B0604030504040204" pitchFamily="50" charset="-128"/>
                <a:ea typeface="Meiryo UI" panose="020B0604030504040204" pitchFamily="50" charset="-128"/>
              </a:rPr>
              <a:t>XX</a:t>
            </a:r>
            <a:r>
              <a:rPr kumimoji="1" lang="ja-JP" altLang="en-US" b="1">
                <a:solidFill>
                  <a:schemeClr val="tx1"/>
                </a:solidFill>
                <a:latin typeface="Meiryo UI" panose="020B0604030504040204" pitchFamily="50" charset="-128"/>
                <a:ea typeface="Meiryo UI" panose="020B0604030504040204" pitchFamily="50" charset="-128"/>
              </a:rPr>
              <a:t>年度）</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ADA514D-BFD9-BF29-8F32-E6946E7226B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918702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750D48C-976F-4229-A985-81985528BD2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1. </a:t>
            </a:r>
            <a:r>
              <a:rPr kumimoji="0"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事業戦略・事業計画／</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9</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）事業実施計画（製造</a:t>
            </a:r>
            <a:r>
              <a:rPr kumimoji="1" lang="ja-JP" altLang="en-US" sz="2000">
                <a:solidFill>
                  <a:schemeClr val="tx1"/>
                </a:solidFill>
              </a:rPr>
              <a:t>見込み）</a:t>
            </a:r>
            <a:endParaRPr kumimoji="1" 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4" name="正方形/長方形 3">
            <a:extLst>
              <a:ext uri="{FF2B5EF4-FFF2-40B4-BE49-F238E27FC236}">
                <a16:creationId xmlns:a16="http://schemas.microsoft.com/office/drawing/2014/main" id="{86C6EEDF-F7BD-4DC8-9DC3-3B967C9AD639}"/>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必須</a:t>
            </a:r>
          </a:p>
        </p:txBody>
      </p:sp>
      <p:cxnSp>
        <p:nvCxnSpPr>
          <p:cNvPr id="5" name="直線コネクタ 4">
            <a:extLst>
              <a:ext uri="{FF2B5EF4-FFF2-40B4-BE49-F238E27FC236}">
                <a16:creationId xmlns:a16="http://schemas.microsoft.com/office/drawing/2014/main" id="{A5D425D8-817C-4356-AE0C-9BF6374EB718}"/>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EE16E184-C6C3-40FC-83B0-BD083FBF4883}"/>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間接補助事業終了後５年間の製造見込み</a:t>
            </a:r>
            <a:endParaRPr kumimoji="1" 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graphicFrame>
        <p:nvGraphicFramePr>
          <p:cNvPr id="11" name="表 10">
            <a:extLst>
              <a:ext uri="{FF2B5EF4-FFF2-40B4-BE49-F238E27FC236}">
                <a16:creationId xmlns:a16="http://schemas.microsoft.com/office/drawing/2014/main" id="{68B3D973-2FBC-463E-90EE-CA724F7ACD5F}"/>
              </a:ext>
            </a:extLst>
          </p:cNvPr>
          <p:cNvGraphicFramePr>
            <a:graphicFrameLocks noGrp="1"/>
          </p:cNvGraphicFramePr>
          <p:nvPr>
            <p:extLst>
              <p:ext uri="{D42A27DB-BD31-4B8C-83A1-F6EECF244321}">
                <p14:modId xmlns:p14="http://schemas.microsoft.com/office/powerpoint/2010/main" val="2006179420"/>
              </p:ext>
            </p:extLst>
          </p:nvPr>
        </p:nvGraphicFramePr>
        <p:xfrm>
          <a:off x="382731" y="2107647"/>
          <a:ext cx="11476632" cy="3514393"/>
        </p:xfrm>
        <a:graphic>
          <a:graphicData uri="http://schemas.openxmlformats.org/drawingml/2006/table">
            <a:tbl>
              <a:tblPr firstRow="1" bandRow="1">
                <a:tableStyleId>{7DF18680-E054-41AD-8BC1-D1AEF772440D}</a:tableStyleId>
              </a:tblPr>
              <a:tblGrid>
                <a:gridCol w="2562742">
                  <a:extLst>
                    <a:ext uri="{9D8B030D-6E8A-4147-A177-3AD203B41FA5}">
                      <a16:colId xmlns:a16="http://schemas.microsoft.com/office/drawing/2014/main" val="3440388657"/>
                    </a:ext>
                  </a:extLst>
                </a:gridCol>
                <a:gridCol w="1039886">
                  <a:extLst>
                    <a:ext uri="{9D8B030D-6E8A-4147-A177-3AD203B41FA5}">
                      <a16:colId xmlns:a16="http://schemas.microsoft.com/office/drawing/2014/main" val="2185504099"/>
                    </a:ext>
                  </a:extLst>
                </a:gridCol>
                <a:gridCol w="1083733">
                  <a:extLst>
                    <a:ext uri="{9D8B030D-6E8A-4147-A177-3AD203B41FA5}">
                      <a16:colId xmlns:a16="http://schemas.microsoft.com/office/drawing/2014/main" val="2943834440"/>
                    </a:ext>
                  </a:extLst>
                </a:gridCol>
                <a:gridCol w="1117600">
                  <a:extLst>
                    <a:ext uri="{9D8B030D-6E8A-4147-A177-3AD203B41FA5}">
                      <a16:colId xmlns:a16="http://schemas.microsoft.com/office/drawing/2014/main" val="2553521977"/>
                    </a:ext>
                  </a:extLst>
                </a:gridCol>
                <a:gridCol w="1134534">
                  <a:extLst>
                    <a:ext uri="{9D8B030D-6E8A-4147-A177-3AD203B41FA5}">
                      <a16:colId xmlns:a16="http://schemas.microsoft.com/office/drawing/2014/main" val="2367046084"/>
                    </a:ext>
                  </a:extLst>
                </a:gridCol>
                <a:gridCol w="1134533">
                  <a:extLst>
                    <a:ext uri="{9D8B030D-6E8A-4147-A177-3AD203B41FA5}">
                      <a16:colId xmlns:a16="http://schemas.microsoft.com/office/drawing/2014/main" val="3609043959"/>
                    </a:ext>
                  </a:extLst>
                </a:gridCol>
                <a:gridCol w="1151467">
                  <a:extLst>
                    <a:ext uri="{9D8B030D-6E8A-4147-A177-3AD203B41FA5}">
                      <a16:colId xmlns:a16="http://schemas.microsoft.com/office/drawing/2014/main" val="3860927144"/>
                    </a:ext>
                  </a:extLst>
                </a:gridCol>
                <a:gridCol w="1109133">
                  <a:extLst>
                    <a:ext uri="{9D8B030D-6E8A-4147-A177-3AD203B41FA5}">
                      <a16:colId xmlns:a16="http://schemas.microsoft.com/office/drawing/2014/main" val="2930608148"/>
                    </a:ext>
                  </a:extLst>
                </a:gridCol>
                <a:gridCol w="1143004">
                  <a:extLst>
                    <a:ext uri="{9D8B030D-6E8A-4147-A177-3AD203B41FA5}">
                      <a16:colId xmlns:a16="http://schemas.microsoft.com/office/drawing/2014/main" val="1068241969"/>
                    </a:ext>
                  </a:extLst>
                </a:gridCol>
              </a:tblGrid>
              <a:tr h="338512">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endParaRPr kumimoji="1" lang="ja-JP" altLang="en-US" sz="1100">
                        <a:solidFill>
                          <a:srgbClr val="FF0000"/>
                        </a:solidFill>
                      </a:endParaRPr>
                    </a:p>
                  </a:txBody>
                  <a:tcPr marL="92044" marR="92044" marT="46022" marB="46022"/>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baseline="0">
                          <a:solidFill>
                            <a:schemeClr val="bg1"/>
                          </a:solidFill>
                        </a:rPr>
                        <a:t>R6</a:t>
                      </a:r>
                      <a:r>
                        <a:rPr kumimoji="1" lang="ja-JP" altLang="en-US" sz="1200" baseline="0">
                          <a:solidFill>
                            <a:schemeClr val="bg1"/>
                          </a:solidFill>
                        </a:rPr>
                        <a:t>年度</a:t>
                      </a: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R7</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R8</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R9</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R10</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R11</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R12</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R13</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extLst>
                  <a:ext uri="{0D108BD9-81ED-4DB2-BD59-A6C34878D82A}">
                    <a16:rowId xmlns:a16="http://schemas.microsoft.com/office/drawing/2014/main" val="3185325333"/>
                  </a:ext>
                </a:extLst>
              </a:tr>
              <a:tr h="1310088">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〇〇</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extLst>
                  <a:ext uri="{0D108BD9-81ED-4DB2-BD59-A6C34878D82A}">
                    <a16:rowId xmlns:a16="http://schemas.microsoft.com/office/drawing/2014/main" val="2981655658"/>
                  </a:ext>
                </a:extLst>
              </a:tr>
              <a:tr h="1727477">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extLst>
                  <a:ext uri="{0D108BD9-81ED-4DB2-BD59-A6C34878D82A}">
                    <a16:rowId xmlns:a16="http://schemas.microsoft.com/office/drawing/2014/main" val="638720801"/>
                  </a:ext>
                </a:extLst>
              </a:tr>
            </a:tbl>
          </a:graphicData>
        </a:graphic>
      </p:graphicFrame>
      <p:sp>
        <p:nvSpPr>
          <p:cNvPr id="13" name="Rectangle 76">
            <a:extLst>
              <a:ext uri="{FF2B5EF4-FFF2-40B4-BE49-F238E27FC236}">
                <a16:creationId xmlns:a16="http://schemas.microsoft.com/office/drawing/2014/main" id="{492701F9-4B86-408E-A575-EA6D8F4BBDEE}"/>
              </a:ext>
            </a:extLst>
          </p:cNvPr>
          <p:cNvSpPr/>
          <p:nvPr/>
        </p:nvSpPr>
        <p:spPr>
          <a:xfrm>
            <a:off x="566487" y="1170980"/>
            <a:ext cx="10879139" cy="74248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の割合の見込みを、間接補助事業終了後の５年間分記載すること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400">
                <a:solidFill>
                  <a:schemeClr val="tx1"/>
                </a:solidFill>
                <a:latin typeface="Meiryo UI" panose="020B0604030504040204" pitchFamily="50" charset="-128"/>
                <a:ea typeface="Meiryo UI" panose="020B0604030504040204" pitchFamily="50" charset="-128"/>
              </a:rPr>
              <a:t>の用途について、具体的に記載すること</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1" lang="ja-JP" altLang="en-US" sz="1400">
                <a:solidFill>
                  <a:schemeClr val="tx1"/>
                </a:solidFill>
                <a:latin typeface="Meiryo UI" panose="020B0604030504040204" pitchFamily="50" charset="-128"/>
                <a:ea typeface="Meiryo UI" panose="020B0604030504040204" pitchFamily="50" charset="-128"/>
              </a:rPr>
              <a:t>の関係について、処理設備等の稼働率等を記載すること</a:t>
            </a:r>
            <a:endParaRPr kumimoji="0" lang="en-US" altLang="ja-JP" sz="1400" i="0"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987161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13">
            <a:extLst>
              <a:ext uri="{FF2B5EF4-FFF2-40B4-BE49-F238E27FC236}">
                <a16:creationId xmlns:a16="http://schemas.microsoft.com/office/drawing/2014/main" id="{16F1CBAD-05CF-3849-07C3-657A233EFC0E}"/>
              </a:ext>
            </a:extLst>
          </p:cNvPr>
          <p:cNvCxnSpPr>
            <a:cxnSpLocks/>
          </p:cNvCxnSpPr>
          <p:nvPr/>
        </p:nvCxnSpPr>
        <p:spPr>
          <a:xfrm>
            <a:off x="460345" y="1482740"/>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14" descr="ｂ">
            <a:extLst>
              <a:ext uri="{FF2B5EF4-FFF2-40B4-BE49-F238E27FC236}">
                <a16:creationId xmlns:a16="http://schemas.microsoft.com/office/drawing/2014/main" id="{E6193555-08E2-E8A9-3C5B-AB89DAE87623}"/>
              </a:ext>
            </a:extLst>
          </p:cNvPr>
          <p:cNvSpPr txBox="1"/>
          <p:nvPr/>
        </p:nvSpPr>
        <p:spPr>
          <a:xfrm>
            <a:off x="460345" y="1199315"/>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資金調達方針</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11" name="Rectangle 15">
            <a:extLst>
              <a:ext uri="{FF2B5EF4-FFF2-40B4-BE49-F238E27FC236}">
                <a16:creationId xmlns:a16="http://schemas.microsoft.com/office/drawing/2014/main" id="{106ACDA2-9E92-8F1F-7E20-BB1FB002A707}"/>
              </a:ext>
            </a:extLst>
          </p:cNvPr>
          <p:cNvSpPr/>
          <p:nvPr/>
        </p:nvSpPr>
        <p:spPr>
          <a:xfrm>
            <a:off x="460346" y="1555348"/>
            <a:ext cx="10778397" cy="31573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i="1">
                <a:solidFill>
                  <a:schemeClr val="tx1"/>
                </a:solidFill>
                <a:latin typeface="Meiryo UI" panose="020B0604030504040204" pitchFamily="50" charset="-128"/>
                <a:ea typeface="Meiryo UI" panose="020B0604030504040204" pitchFamily="50" charset="-128"/>
              </a:rPr>
              <a:t>補助対象以外のものも含め、当該事業全体の</a:t>
            </a:r>
            <a:r>
              <a:rPr lang="en-US" altLang="ja-JP" sz="1400" i="1">
                <a:solidFill>
                  <a:schemeClr val="tx1"/>
                </a:solidFill>
                <a:latin typeface="Meiryo UI" panose="020B0604030504040204" pitchFamily="50" charset="-128"/>
                <a:ea typeface="Meiryo UI" panose="020B0604030504040204" pitchFamily="50" charset="-128"/>
              </a:rPr>
              <a:t>資金需要に対して、</a:t>
            </a:r>
            <a:r>
              <a:rPr lang="ja-JP" altLang="en-US" sz="1400" i="1">
                <a:solidFill>
                  <a:schemeClr val="tx1"/>
                </a:solidFill>
                <a:latin typeface="Meiryo UI" panose="020B0604030504040204" pitchFamily="50" charset="-128"/>
                <a:ea typeface="Meiryo UI" panose="020B0604030504040204" pitchFamily="50" charset="-128"/>
              </a:rPr>
              <a:t>国費負担割合を明らかにするとともに、自己負担分の資金調達方針を記載</a:t>
            </a:r>
            <a:endParaRPr lang="en-US" altLang="ja-JP" sz="1400" i="1">
              <a:solidFill>
                <a:schemeClr val="tx1"/>
              </a:solidFill>
              <a:latin typeface="Meiryo UI" panose="020B0604030504040204" pitchFamily="50" charset="-128"/>
              <a:ea typeface="Meiryo UI" panose="020B0604030504040204" pitchFamily="50" charset="-128"/>
            </a:endParaRPr>
          </a:p>
        </p:txBody>
      </p:sp>
      <p:graphicFrame>
        <p:nvGraphicFramePr>
          <p:cNvPr id="12" name="Table 18">
            <a:extLst>
              <a:ext uri="{FF2B5EF4-FFF2-40B4-BE49-F238E27FC236}">
                <a16:creationId xmlns:a16="http://schemas.microsoft.com/office/drawing/2014/main" id="{AC59545C-3CB4-2189-F43A-B1B7F0BA07D9}"/>
              </a:ext>
            </a:extLst>
          </p:cNvPr>
          <p:cNvGraphicFramePr>
            <a:graphicFrameLocks noGrp="1"/>
          </p:cNvGraphicFramePr>
          <p:nvPr>
            <p:extLst>
              <p:ext uri="{D42A27DB-BD31-4B8C-83A1-F6EECF244321}">
                <p14:modId xmlns:p14="http://schemas.microsoft.com/office/powerpoint/2010/main" val="3818979223"/>
              </p:ext>
            </p:extLst>
          </p:nvPr>
        </p:nvGraphicFramePr>
        <p:xfrm>
          <a:off x="460345" y="2165696"/>
          <a:ext cx="10778395" cy="2924931"/>
        </p:xfrm>
        <a:graphic>
          <a:graphicData uri="http://schemas.openxmlformats.org/drawingml/2006/table">
            <a:tbl>
              <a:tblPr firstRow="1" bandRow="1">
                <a:tableStyleId>{5940675A-B579-460E-94D1-54222C63F5DA}</a:tableStyleId>
              </a:tblPr>
              <a:tblGrid>
                <a:gridCol w="2400482">
                  <a:extLst>
                    <a:ext uri="{9D8B030D-6E8A-4147-A177-3AD203B41FA5}">
                      <a16:colId xmlns:a16="http://schemas.microsoft.com/office/drawing/2014/main" val="1889441959"/>
                    </a:ext>
                  </a:extLst>
                </a:gridCol>
                <a:gridCol w="1129502">
                  <a:extLst>
                    <a:ext uri="{9D8B030D-6E8A-4147-A177-3AD203B41FA5}">
                      <a16:colId xmlns:a16="http://schemas.microsoft.com/office/drawing/2014/main" val="446758349"/>
                    </a:ext>
                  </a:extLst>
                </a:gridCol>
                <a:gridCol w="1129502">
                  <a:extLst>
                    <a:ext uri="{9D8B030D-6E8A-4147-A177-3AD203B41FA5}">
                      <a16:colId xmlns:a16="http://schemas.microsoft.com/office/drawing/2014/main" val="354005506"/>
                    </a:ext>
                  </a:extLst>
                </a:gridCol>
                <a:gridCol w="1129502">
                  <a:extLst>
                    <a:ext uri="{9D8B030D-6E8A-4147-A177-3AD203B41FA5}">
                      <a16:colId xmlns:a16="http://schemas.microsoft.com/office/drawing/2014/main" val="616778159"/>
                    </a:ext>
                  </a:extLst>
                </a:gridCol>
                <a:gridCol w="1129502">
                  <a:extLst>
                    <a:ext uri="{9D8B030D-6E8A-4147-A177-3AD203B41FA5}">
                      <a16:colId xmlns:a16="http://schemas.microsoft.com/office/drawing/2014/main" val="658987577"/>
                    </a:ext>
                  </a:extLst>
                </a:gridCol>
                <a:gridCol w="1129502">
                  <a:extLst>
                    <a:ext uri="{9D8B030D-6E8A-4147-A177-3AD203B41FA5}">
                      <a16:colId xmlns:a16="http://schemas.microsoft.com/office/drawing/2014/main" val="1793310317"/>
                    </a:ext>
                  </a:extLst>
                </a:gridCol>
                <a:gridCol w="1129502">
                  <a:extLst>
                    <a:ext uri="{9D8B030D-6E8A-4147-A177-3AD203B41FA5}">
                      <a16:colId xmlns:a16="http://schemas.microsoft.com/office/drawing/2014/main" val="2414137754"/>
                    </a:ext>
                  </a:extLst>
                </a:gridCol>
                <a:gridCol w="1600901">
                  <a:extLst>
                    <a:ext uri="{9D8B030D-6E8A-4147-A177-3AD203B41FA5}">
                      <a16:colId xmlns:a16="http://schemas.microsoft.com/office/drawing/2014/main" val="255751227"/>
                    </a:ext>
                  </a:extLst>
                </a:gridCol>
              </a:tblGrid>
              <a:tr h="536589">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R6</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R10</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RX</a:t>
                      </a:r>
                      <a:endParaRPr lang="en-US" sz="1200">
                        <a:latin typeface="Meiryo UI" panose="020B0604030504040204" pitchFamily="50" charset="-128"/>
                        <a:ea typeface="Meiryo UI" panose="020B0604030504040204" pitchFamily="50" charset="-128"/>
                      </a:endParaRP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ap="flat" cmpd="sng" algn="ctr">
                      <a:solidFill>
                        <a:schemeClr val="tx1"/>
                      </a:solidFill>
                      <a:prstDash val="solid"/>
                      <a:round/>
                      <a:headEnd type="none" w="med" len="med"/>
                      <a:tailEnd type="none" w="med" len="med"/>
                    </a:lnR>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RX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L w="12700" cap="flat" cmpd="sng" algn="ctr">
                      <a:solidFill>
                        <a:schemeClr val="tx1"/>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157993583"/>
                  </a:ext>
                </a:extLst>
              </a:tr>
              <a:tr h="520353">
                <a:tc>
                  <a:txBody>
                    <a:bodyPr/>
                    <a:lstStyle/>
                    <a:p>
                      <a:pPr algn="ctr"/>
                      <a:r>
                        <a:rPr lang="ja-JP" altLang="en-US" sz="1400">
                          <a:latin typeface="Meiryo UI" panose="020B0604030504040204" pitchFamily="50" charset="-128"/>
                          <a:ea typeface="Meiryo UI" panose="020B0604030504040204" pitchFamily="50" charset="-128"/>
                        </a:rPr>
                        <a:t>事業全体の資金需要</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63314925"/>
                  </a:ext>
                </a:extLst>
              </a:tr>
              <a:tr h="520353">
                <a:tc>
                  <a:txBody>
                    <a:bodyPr/>
                    <a:lstStyle/>
                    <a:p>
                      <a:pPr algn="ctr"/>
                      <a:r>
                        <a:rPr lang="ja-JP" altLang="en-US" sz="1400">
                          <a:solidFill>
                            <a:schemeClr val="tx1"/>
                          </a:solidFill>
                          <a:latin typeface="Meiryo UI" panose="020B0604030504040204" pitchFamily="50" charset="-128"/>
                          <a:ea typeface="Meiryo UI" panose="020B0604030504040204" pitchFamily="50" charset="-128"/>
                        </a:rPr>
                        <a:t>先進的な資源循環</a:t>
                      </a:r>
                    </a:p>
                    <a:p>
                      <a:pPr algn="ctr"/>
                      <a:r>
                        <a:rPr lang="ja-JP" altLang="en-US" sz="1400">
                          <a:solidFill>
                            <a:schemeClr val="tx1"/>
                          </a:solidFill>
                          <a:latin typeface="Meiryo UI" panose="020B0604030504040204" pitchFamily="50" charset="-128"/>
                          <a:ea typeface="Meiryo UI" panose="020B0604030504040204" pitchFamily="50" charset="-128"/>
                        </a:rPr>
                        <a:t>投資促進事業</a:t>
                      </a:r>
                      <a:endParaRPr lang="en-US" sz="1400">
                        <a:solidFill>
                          <a:schemeClr val="tx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855593961"/>
                  </a:ext>
                </a:extLst>
              </a:tr>
              <a:tr h="449212">
                <a:tc>
                  <a:txBody>
                    <a:bodyPr/>
                    <a:lstStyle/>
                    <a:p>
                      <a:pPr algn="ctr"/>
                      <a:r>
                        <a:rPr lang="ja-JP" altLang="en-US" sz="1400">
                          <a:latin typeface="Meiryo UI" panose="020B0604030504040204" pitchFamily="50" charset="-128"/>
                          <a:ea typeface="Meiryo UI" panose="020B0604030504040204" pitchFamily="50" charset="-128"/>
                        </a:rPr>
                        <a:t>自己負担（</a:t>
                      </a: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632191376"/>
                  </a:ext>
                </a:extLst>
              </a:tr>
              <a:tr h="449212">
                <a:tc>
                  <a:txBody>
                    <a:bodyPr/>
                    <a:lstStyle/>
                    <a:p>
                      <a:pPr algn="ct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：自己資金</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719203758"/>
                  </a:ext>
                </a:extLst>
              </a:tr>
              <a:tr h="449212">
                <a:tc>
                  <a:txBody>
                    <a:bodyPr/>
                    <a:lstStyle/>
                    <a:p>
                      <a:pPr algn="ct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：外部調達</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041414142"/>
                  </a:ext>
                </a:extLst>
              </a:tr>
            </a:tbl>
          </a:graphicData>
        </a:graphic>
      </p:graphicFrame>
      <p:sp>
        <p:nvSpPr>
          <p:cNvPr id="13" name="TextBox 35">
            <a:extLst>
              <a:ext uri="{FF2B5EF4-FFF2-40B4-BE49-F238E27FC236}">
                <a16:creationId xmlns:a16="http://schemas.microsoft.com/office/drawing/2014/main" id="{D28822FF-03FE-AF4A-2A59-7563131661A0}"/>
              </a:ext>
            </a:extLst>
          </p:cNvPr>
          <p:cNvSpPr txBox="1"/>
          <p:nvPr/>
        </p:nvSpPr>
        <p:spPr>
          <a:xfrm>
            <a:off x="460345" y="5259802"/>
            <a:ext cx="8987256" cy="14267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（外部調達の場合、想定される資金調達方法を記載）</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親会社や出資企業がある場合はその会社の財務資料なども提出</a:t>
            </a: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108000" lvl="1">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相談予定</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済みの機関と相談状況を記載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金融機関、税理士、民間コンサルティング会社等</a:t>
            </a:r>
            <a:r>
              <a:rPr kumimoji="1" lang="en-US" altLang="ja-JP" sz="140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（上記の自己負担が会社全体のキャッシュフローに与える影響）</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accent2">
                  <a:lumMod val="75000"/>
                </a:schemeClr>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10</a:t>
            </a:r>
            <a:r>
              <a:rPr kumimoji="1" lang="ja-JP" altLang="en-US" sz="2000"/>
              <a:t>）将来の自立化に向けた計画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将来の自立化に向け、運営維持に係る経費は○○から調達する予定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E87FDCE-842B-1EE6-F4B7-DF976898736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73751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1054498" y="735211"/>
            <a:ext cx="3448081"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4000">
                <a:solidFill>
                  <a:srgbClr val="FFFFFF"/>
                </a:solidFill>
                <a:latin typeface="Trebuchet MS" panose="020B0603020202020204" pitchFamily="34" charset="0"/>
                <a:ea typeface="Meiryo UI" panose="020B0604030504040204" pitchFamily="50" charset="-128"/>
              </a:rPr>
              <a:t> 目次</a:t>
            </a:r>
            <a:endParaRPr kumimoji="1" lang="en-US" sz="4000">
              <a:solidFill>
                <a:srgbClr val="FFFFFF"/>
              </a:solidFill>
              <a:latin typeface="Trebuchet MS" panose="020B0603020202020204" pitchFamily="34" charset="0"/>
              <a:ea typeface="Meiryo UI" panose="020B0604030504040204" pitchFamily="50" charset="-128"/>
            </a:endParaRPr>
          </a:p>
        </p:txBody>
      </p:sp>
      <p:sp>
        <p:nvSpPr>
          <p:cNvPr id="24" name="Rectangle 23">
            <a:extLst>
              <a:ext uri="{FF2B5EF4-FFF2-40B4-BE49-F238E27FC236}">
                <a16:creationId xmlns:a16="http://schemas.microsoft.com/office/drawing/2014/main" id="{B8C00903-167C-46E5-9B21-3A4C805FC94F}"/>
              </a:ext>
            </a:extLst>
          </p:cNvPr>
          <p:cNvSpPr/>
          <p:nvPr/>
        </p:nvSpPr>
        <p:spPr>
          <a:xfrm>
            <a:off x="5225652" y="242005"/>
            <a:ext cx="6765496" cy="653813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0.</a:t>
            </a:r>
            <a:r>
              <a:rPr kumimoji="1" lang="ja-JP" altLang="en-US" sz="1600">
                <a:solidFill>
                  <a:schemeClr val="bg1"/>
                </a:solidFill>
                <a:latin typeface="Meiryo UI" panose="020B0604030504040204" pitchFamily="50" charset="-128"/>
                <a:ea typeface="Meiryo UI" panose="020B0604030504040204" pitchFamily="50" charset="-128"/>
              </a:rPr>
              <a:t>該当事業の種別、事業の効果及び事業概要説明</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）該当事業及び事業の効果（生産能力向上）</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）事業概要スケジュール、総事業費、事業の効果、設定根拠、事業背景及び事業概要</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）共同申請者内における各主体の役割分担</a:t>
            </a:r>
          </a:p>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1.</a:t>
            </a:r>
            <a:r>
              <a:rPr kumimoji="1" lang="ja-JP" altLang="en-US" sz="1600">
                <a:solidFill>
                  <a:schemeClr val="bg1"/>
                </a:solidFill>
                <a:latin typeface="Meiryo UI" panose="020B0604030504040204" pitchFamily="50" charset="-128"/>
                <a:ea typeface="Meiryo UI" panose="020B0604030504040204" pitchFamily="50" charset="-128"/>
              </a:rPr>
              <a:t>事業戦略・事業計画</a:t>
            </a:r>
            <a:endParaRPr lang="en-US" altLang="ja-JP" sz="1600">
              <a:solidFill>
                <a:schemeClr val="bg1"/>
              </a:solidFill>
              <a:latin typeface="Meiryo UI" panose="020B0604030504040204" pitchFamily="50" charset="-128"/>
              <a:ea typeface="Meiryo UI" panose="020B0604030504040204" pitchFamily="50" charset="-128"/>
              <a:cs typeface="Mangal" panose="02040503050203030202" pitchFamily="18" charset="0"/>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）産業構造変化に対する認識</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）市場のセグメント・ターゲット</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）提供価値・ビジネスモデル</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）ビジネスモデルの特徴</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5</a:t>
            </a:r>
            <a:r>
              <a:rPr kumimoji="1" lang="ja-JP" altLang="en-US" sz="1200">
                <a:solidFill>
                  <a:schemeClr val="bg1"/>
                </a:solidFill>
                <a:latin typeface="Meiryo UI" panose="020B0604030504040204" pitchFamily="50" charset="-128"/>
                <a:ea typeface="Meiryo UI" panose="020B0604030504040204" pitchFamily="50" charset="-128"/>
              </a:rPr>
              <a:t>）市場獲得に向けたルール形成戦略</a:t>
            </a:r>
            <a:endParaRPr kumimoji="1" lang="ja-JP" altLang="en-US" sz="1200" strike="sngStrike">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6</a:t>
            </a:r>
            <a:r>
              <a:rPr kumimoji="1" lang="zh-TW" altLang="en-US" sz="1200">
                <a:solidFill>
                  <a:schemeClr val="bg1"/>
                </a:solidFill>
                <a:latin typeface="Meiryo UI" panose="020B0604030504040204" pitchFamily="50" charset="-128"/>
                <a:ea typeface="Meiryo UI" panose="020B0604030504040204" pitchFamily="50" charset="-128"/>
              </a:rPr>
              <a:t>）投資誘発効果</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7</a:t>
            </a:r>
            <a:r>
              <a:rPr kumimoji="1" lang="ja-JP" altLang="en-US" sz="1200">
                <a:solidFill>
                  <a:schemeClr val="bg1"/>
                </a:solidFill>
                <a:latin typeface="Meiryo UI" panose="020B0604030504040204" pitchFamily="50" charset="-128"/>
                <a:ea typeface="Meiryo UI" panose="020B0604030504040204" pitchFamily="50" charset="-128"/>
              </a:rPr>
              <a:t>）事業実施計画（投資計画・投資内訳）</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8</a:t>
            </a: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KPI</a:t>
            </a:r>
            <a:r>
              <a:rPr kumimoji="1" lang="ja-JP" altLang="en-US" sz="1200">
                <a:solidFill>
                  <a:schemeClr val="bg1"/>
                </a:solidFill>
                <a:latin typeface="Meiryo UI" panose="020B0604030504040204" pitchFamily="50" charset="-128"/>
                <a:ea typeface="Meiryo UI" panose="020B0604030504040204" pitchFamily="50" charset="-128"/>
              </a:rPr>
              <a:t>の目標達成に向けた計画</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9</a:t>
            </a:r>
            <a:r>
              <a:rPr kumimoji="1" lang="ja-JP" altLang="en-US" sz="1200">
                <a:solidFill>
                  <a:schemeClr val="bg1"/>
                </a:solidFill>
                <a:latin typeface="Meiryo UI" panose="020B0604030504040204" pitchFamily="50" charset="-128"/>
                <a:ea typeface="Meiryo UI" panose="020B0604030504040204" pitchFamily="50" charset="-128"/>
              </a:rPr>
              <a:t>）事業実施計画（生産見込み）</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10</a:t>
            </a:r>
            <a:r>
              <a:rPr kumimoji="1" lang="ja-JP" altLang="en-US" sz="1200">
                <a:solidFill>
                  <a:schemeClr val="bg1"/>
                </a:solidFill>
                <a:latin typeface="Meiryo UI" panose="020B0604030504040204" pitchFamily="50" charset="-128"/>
                <a:ea typeface="Meiryo UI" panose="020B0604030504040204" pitchFamily="50" charset="-128"/>
              </a:rPr>
              <a:t>）将来の自立化に向けた計画</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11</a:t>
            </a:r>
            <a:r>
              <a:rPr kumimoji="1" lang="ja-JP" altLang="en-US" sz="1200">
                <a:solidFill>
                  <a:schemeClr val="bg1"/>
                </a:solidFill>
                <a:latin typeface="Meiryo UI" panose="020B0604030504040204" pitchFamily="50" charset="-128"/>
                <a:ea typeface="Meiryo UI" panose="020B0604030504040204" pitchFamily="50" charset="-128"/>
              </a:rPr>
              <a:t>）需要家の巻き込みに向けた努力</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12</a:t>
            </a:r>
            <a:r>
              <a:rPr kumimoji="1" lang="ja-JP" altLang="en-US" sz="1200">
                <a:solidFill>
                  <a:schemeClr val="bg1"/>
                </a:solidFill>
                <a:latin typeface="Meiryo UI" panose="020B0604030504040204" pitchFamily="50" charset="-128"/>
                <a:ea typeface="Meiryo UI" panose="020B0604030504040204" pitchFamily="50" charset="-128"/>
              </a:rPr>
              <a:t>）想定されるリスク要因と対処方針　　</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2. </a:t>
            </a:r>
            <a:r>
              <a:rPr kumimoji="1" lang="ja-JP" altLang="en-US" sz="1600">
                <a:solidFill>
                  <a:schemeClr val="bg1"/>
                </a:solidFill>
                <a:latin typeface="Meiryo UI" panose="020B0604030504040204" pitchFamily="50" charset="-128"/>
                <a:ea typeface="Meiryo UI" panose="020B0604030504040204" pitchFamily="50" charset="-128"/>
              </a:rPr>
              <a:t>排出削減への貢献</a:t>
            </a:r>
            <a:endParaRPr kumimoji="1" lang="en-US" altLang="ja-JP" sz="16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3. </a:t>
            </a:r>
            <a:r>
              <a:rPr kumimoji="1" lang="ja-JP" altLang="en-US" sz="1600">
                <a:solidFill>
                  <a:schemeClr val="bg1"/>
                </a:solidFill>
                <a:latin typeface="Meiryo UI" panose="020B0604030504040204" pitchFamily="50" charset="-128"/>
                <a:ea typeface="Meiryo UI" panose="020B0604030504040204" pitchFamily="50" charset="-128"/>
              </a:rPr>
              <a:t>民間企業のみでは投資判断が真に困難な事業への適格性</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1</a:t>
            </a:r>
            <a:r>
              <a:rPr kumimoji="1" lang="zh-TW" altLang="en-US" sz="1200">
                <a:solidFill>
                  <a:schemeClr val="bg1"/>
                </a:solidFill>
                <a:latin typeface="Meiryo UI" panose="020B0604030504040204" pitchFamily="50" charset="-128"/>
                <a:ea typeface="Meiryo UI" panose="020B0604030504040204" pitchFamily="50" charset="-128"/>
              </a:rPr>
              <a:t>）経済的基準</a:t>
            </a: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2</a:t>
            </a:r>
            <a:r>
              <a:rPr kumimoji="1" lang="zh-TW" altLang="en-US" sz="1200">
                <a:solidFill>
                  <a:schemeClr val="bg1"/>
                </a:solidFill>
                <a:latin typeface="Meiryo UI" panose="020B0604030504040204" pitchFamily="50" charset="-128"/>
                <a:ea typeface="Meiryo UI" panose="020B0604030504040204" pitchFamily="50" charset="-128"/>
              </a:rPr>
              <a:t>）技術的基準</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）その他定性的基準</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4. </a:t>
            </a:r>
            <a:r>
              <a:rPr lang="ja-JP" altLang="en-US" sz="1600">
                <a:solidFill>
                  <a:schemeClr val="bg1"/>
                </a:solidFill>
                <a:latin typeface="Meiryo UI" panose="020B0604030504040204" pitchFamily="50" charset="-128"/>
                <a:ea typeface="Meiryo UI" panose="020B0604030504040204" pitchFamily="50" charset="-128"/>
                <a:cs typeface="Mangal" panose="02040503050203030202" pitchFamily="18" charset="0"/>
              </a:rPr>
              <a:t>経営層のコミット</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）組織内の事業推進体制</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）経営者等の事業への関与</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）事業推進体制の確保</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）経営戦略における事業の位置づけ</a:t>
            </a:r>
          </a:p>
        </p:txBody>
      </p:sp>
    </p:spTree>
    <p:custDataLst>
      <p:tags r:id="rId1"/>
    </p:custDataLst>
    <p:extLst>
      <p:ext uri="{BB962C8B-B14F-4D97-AF65-F5344CB8AC3E}">
        <p14:creationId xmlns:p14="http://schemas.microsoft.com/office/powerpoint/2010/main" val="1538782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11</a:t>
            </a:r>
            <a:r>
              <a:rPr kumimoji="1" lang="ja-JP" altLang="en-US" sz="2000"/>
              <a:t>）需要家の巻き込みに向けた努力</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初期段階では○○を行い、販売段階では</a:t>
            </a:r>
            <a:r>
              <a:rPr kumimoji="1" lang="en-US" altLang="ja-JP">
                <a:solidFill>
                  <a:schemeClr val="tx1"/>
                </a:solidFill>
              </a:rPr>
              <a:t>XX</a:t>
            </a:r>
            <a:r>
              <a:rPr kumimoji="1" lang="ja-JP" altLang="en-US">
                <a:solidFill>
                  <a:schemeClr val="tx1"/>
                </a:solidFill>
              </a:rPr>
              <a:t>を行うことで需要創出を目指す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28E9233-7D2E-4503-E53D-792A5963D94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7" name="Rectangle 15">
            <a:extLst>
              <a:ext uri="{FF2B5EF4-FFF2-40B4-BE49-F238E27FC236}">
                <a16:creationId xmlns:a16="http://schemas.microsoft.com/office/drawing/2014/main" id="{8F361578-642C-B4CA-1338-C523A13323E8}"/>
              </a:ext>
            </a:extLst>
          </p:cNvPr>
          <p:cNvSpPr/>
          <p:nvPr/>
        </p:nvSpPr>
        <p:spPr>
          <a:xfrm>
            <a:off x="460345" y="1275433"/>
            <a:ext cx="11052000" cy="5418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indent="-177800"/>
            <a:r>
              <a:rPr lang="ja-JP" altLang="en-US" sz="1400">
                <a:solidFill>
                  <a:schemeClr val="tx1"/>
                </a:solidFill>
                <a:latin typeface="Meiryo UI" panose="020B0604030504040204" pitchFamily="50" charset="-128"/>
                <a:ea typeface="Meiryo UI" panose="020B0604030504040204" pitchFamily="50" charset="-128"/>
              </a:rPr>
              <a:t>・ 処理</a:t>
            </a:r>
            <a:r>
              <a:rPr lang="ja-JP" altLang="en-US" sz="1400" i="1">
                <a:solidFill>
                  <a:schemeClr val="tx1"/>
                </a:solidFill>
                <a:latin typeface="Meiryo UI" panose="020B0604030504040204" pitchFamily="50" charset="-128"/>
                <a:ea typeface="Meiryo UI" panose="020B0604030504040204" pitchFamily="50" charset="-128"/>
              </a:rPr>
              <a:t>開始前の初期段階から、処理開始後までの需要家の巻き込みとして、想定顧客に対するアプローチ方法等を記載</a:t>
            </a:r>
            <a:endParaRPr lang="en-US" altLang="ja-JP" sz="1400" i="1">
              <a:solidFill>
                <a:schemeClr val="tx1"/>
              </a:solidFill>
              <a:latin typeface="Meiryo UI" panose="020B0604030504040204" pitchFamily="50" charset="-128"/>
              <a:ea typeface="Meiryo UI" panose="020B0604030504040204" pitchFamily="50" charset="-128"/>
            </a:endParaRPr>
          </a:p>
          <a:p>
            <a:pPr marL="177800" indent="-177800"/>
            <a:r>
              <a:rPr lang="ja-JP" altLang="en-US" sz="1400" i="1">
                <a:solidFill>
                  <a:schemeClr val="tx1"/>
                </a:solidFill>
                <a:latin typeface="Meiryo UI" panose="020B0604030504040204" pitchFamily="50" charset="-128"/>
                <a:ea typeface="Meiryo UI" panose="020B0604030504040204" pitchFamily="50" charset="-128"/>
              </a:rPr>
              <a:t>　（処理開始前後の潜在顧客へのニーズ調査等の初期アプローチや、販売段階における、流通・広告・価格・商品改良等の方策・工夫等を記載すること）</a:t>
            </a:r>
          </a:p>
        </p:txBody>
      </p:sp>
      <p:cxnSp>
        <p:nvCxnSpPr>
          <p:cNvPr id="8" name="Straight Connector 22">
            <a:extLst>
              <a:ext uri="{FF2B5EF4-FFF2-40B4-BE49-F238E27FC236}">
                <a16:creationId xmlns:a16="http://schemas.microsoft.com/office/drawing/2014/main" id="{A8C01D6B-8AC6-3212-44FE-A9AC15A45B89}"/>
              </a:ext>
            </a:extLst>
          </p:cNvPr>
          <p:cNvCxnSpPr>
            <a:cxnSpLocks/>
          </p:cNvCxnSpPr>
          <p:nvPr/>
        </p:nvCxnSpPr>
        <p:spPr>
          <a:xfrm>
            <a:off x="472569" y="2629805"/>
            <a:ext cx="192539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34">
            <a:extLst>
              <a:ext uri="{FF2B5EF4-FFF2-40B4-BE49-F238E27FC236}">
                <a16:creationId xmlns:a16="http://schemas.microsoft.com/office/drawing/2014/main" id="{D1A75179-2E38-6C68-DD25-19D55FD2859E}"/>
              </a:ext>
            </a:extLst>
          </p:cNvPr>
          <p:cNvSpPr txBox="1"/>
          <p:nvPr/>
        </p:nvSpPr>
        <p:spPr>
          <a:xfrm>
            <a:off x="472569" y="2251556"/>
            <a:ext cx="1925398"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0" name="TextBox 39">
            <a:extLst>
              <a:ext uri="{FF2B5EF4-FFF2-40B4-BE49-F238E27FC236}">
                <a16:creationId xmlns:a16="http://schemas.microsoft.com/office/drawing/2014/main" id="{A58BFF93-076C-1F1C-070D-0F4048EB0351}"/>
              </a:ext>
            </a:extLst>
          </p:cNvPr>
          <p:cNvSpPr txBox="1"/>
          <p:nvPr/>
        </p:nvSpPr>
        <p:spPr>
          <a:xfrm>
            <a:off x="472569" y="2647332"/>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1" name="TextBox 40">
            <a:extLst>
              <a:ext uri="{FF2B5EF4-FFF2-40B4-BE49-F238E27FC236}">
                <a16:creationId xmlns:a16="http://schemas.microsoft.com/office/drawing/2014/main" id="{62E258A6-6A10-8B81-7406-300E7473D075}"/>
              </a:ext>
            </a:extLst>
          </p:cNvPr>
          <p:cNvSpPr txBox="1"/>
          <p:nvPr/>
        </p:nvSpPr>
        <p:spPr>
          <a:xfrm>
            <a:off x="472569" y="379102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2" name="TextBox 41">
            <a:extLst>
              <a:ext uri="{FF2B5EF4-FFF2-40B4-BE49-F238E27FC236}">
                <a16:creationId xmlns:a16="http://schemas.microsoft.com/office/drawing/2014/main" id="{C7B68B0A-3AF5-2A34-0F1D-F48938157184}"/>
              </a:ext>
            </a:extLst>
          </p:cNvPr>
          <p:cNvSpPr txBox="1"/>
          <p:nvPr/>
        </p:nvSpPr>
        <p:spPr>
          <a:xfrm>
            <a:off x="472569" y="493783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72">
            <a:extLst>
              <a:ext uri="{FF2B5EF4-FFF2-40B4-BE49-F238E27FC236}">
                <a16:creationId xmlns:a16="http://schemas.microsoft.com/office/drawing/2014/main" id="{02F0896B-FD04-0A20-7892-D80A69639E6D}"/>
              </a:ext>
            </a:extLst>
          </p:cNvPr>
          <p:cNvCxnSpPr>
            <a:cxnSpLocks/>
          </p:cNvCxnSpPr>
          <p:nvPr/>
        </p:nvCxnSpPr>
        <p:spPr>
          <a:xfrm>
            <a:off x="8683350" y="2629805"/>
            <a:ext cx="288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74">
            <a:extLst>
              <a:ext uri="{FF2B5EF4-FFF2-40B4-BE49-F238E27FC236}">
                <a16:creationId xmlns:a16="http://schemas.microsoft.com/office/drawing/2014/main" id="{9D9463AB-A2F9-0187-D783-7ECB74C1643A}"/>
              </a:ext>
            </a:extLst>
          </p:cNvPr>
          <p:cNvSpPr txBox="1"/>
          <p:nvPr/>
        </p:nvSpPr>
        <p:spPr>
          <a:xfrm>
            <a:off x="8683350" y="2647333"/>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4" name="TextBox 75">
            <a:extLst>
              <a:ext uri="{FF2B5EF4-FFF2-40B4-BE49-F238E27FC236}">
                <a16:creationId xmlns:a16="http://schemas.microsoft.com/office/drawing/2014/main" id="{67838509-0FD7-A76A-DA69-CFAEFD8A9556}"/>
              </a:ext>
            </a:extLst>
          </p:cNvPr>
          <p:cNvSpPr txBox="1"/>
          <p:nvPr/>
        </p:nvSpPr>
        <p:spPr>
          <a:xfrm>
            <a:off x="8683350" y="379102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5" name="TextBox 76">
            <a:extLst>
              <a:ext uri="{FF2B5EF4-FFF2-40B4-BE49-F238E27FC236}">
                <a16:creationId xmlns:a16="http://schemas.microsoft.com/office/drawing/2014/main" id="{933076EE-CB83-466E-FC76-37AA41315F80}"/>
              </a:ext>
            </a:extLst>
          </p:cNvPr>
          <p:cNvSpPr txBox="1"/>
          <p:nvPr/>
        </p:nvSpPr>
        <p:spPr>
          <a:xfrm>
            <a:off x="8683350" y="493783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3" name="TextBox 73">
            <a:extLst>
              <a:ext uri="{FF2B5EF4-FFF2-40B4-BE49-F238E27FC236}">
                <a16:creationId xmlns:a16="http://schemas.microsoft.com/office/drawing/2014/main" id="{FEDFBE2E-66CA-11AB-3E82-8DCACE2CB028}"/>
              </a:ext>
            </a:extLst>
          </p:cNvPr>
          <p:cNvSpPr txBox="1"/>
          <p:nvPr/>
        </p:nvSpPr>
        <p:spPr>
          <a:xfrm>
            <a:off x="8683350" y="2251556"/>
            <a:ext cx="2880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想定顧客</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9" name="二等辺三角形 18">
            <a:extLst>
              <a:ext uri="{FF2B5EF4-FFF2-40B4-BE49-F238E27FC236}">
                <a16:creationId xmlns:a16="http://schemas.microsoft.com/office/drawing/2014/main" id="{6F62D4A9-D3DA-FFB7-8213-4D57F0682BD3}"/>
              </a:ext>
            </a:extLst>
          </p:cNvPr>
          <p:cNvSpPr/>
          <p:nvPr/>
        </p:nvSpPr>
        <p:spPr>
          <a:xfrm rot="5400000">
            <a:off x="8200938" y="3078163"/>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0" name="二等辺三角形 19">
            <a:extLst>
              <a:ext uri="{FF2B5EF4-FFF2-40B4-BE49-F238E27FC236}">
                <a16:creationId xmlns:a16="http://schemas.microsoft.com/office/drawing/2014/main" id="{4B9B92F0-F11A-D812-0A08-2C4C7AC74CD2}"/>
              </a:ext>
            </a:extLst>
          </p:cNvPr>
          <p:cNvSpPr/>
          <p:nvPr/>
        </p:nvSpPr>
        <p:spPr>
          <a:xfrm rot="5400000">
            <a:off x="8200938" y="422185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1" name="二等辺三角形 20">
            <a:extLst>
              <a:ext uri="{FF2B5EF4-FFF2-40B4-BE49-F238E27FC236}">
                <a16:creationId xmlns:a16="http://schemas.microsoft.com/office/drawing/2014/main" id="{0129B73E-C921-1A44-B8D9-BAC48F456D14}"/>
              </a:ext>
            </a:extLst>
          </p:cNvPr>
          <p:cNvSpPr/>
          <p:nvPr/>
        </p:nvSpPr>
        <p:spPr>
          <a:xfrm rot="5400000">
            <a:off x="8200938" y="536866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624C4D96-0B16-0F7E-B873-9EE71C3AB3DE}"/>
              </a:ext>
            </a:extLst>
          </p:cNvPr>
          <p:cNvCxnSpPr>
            <a:cxnSpLocks/>
          </p:cNvCxnSpPr>
          <p:nvPr/>
        </p:nvCxnSpPr>
        <p:spPr>
          <a:xfrm>
            <a:off x="2545952" y="2629805"/>
            <a:ext cx="5489283"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34">
            <a:extLst>
              <a:ext uri="{FF2B5EF4-FFF2-40B4-BE49-F238E27FC236}">
                <a16:creationId xmlns:a16="http://schemas.microsoft.com/office/drawing/2014/main" id="{C033EA4F-64EA-5548-67C1-D1C6476DC5E6}"/>
              </a:ext>
            </a:extLst>
          </p:cNvPr>
          <p:cNvSpPr txBox="1"/>
          <p:nvPr/>
        </p:nvSpPr>
        <p:spPr>
          <a:xfrm>
            <a:off x="2545951" y="2251556"/>
            <a:ext cx="5489283"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アプローチ方法詳細</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39">
            <a:extLst>
              <a:ext uri="{FF2B5EF4-FFF2-40B4-BE49-F238E27FC236}">
                <a16:creationId xmlns:a16="http://schemas.microsoft.com/office/drawing/2014/main" id="{F2A86FC0-3681-8FB7-5F34-B2B0704064C7}"/>
              </a:ext>
            </a:extLst>
          </p:cNvPr>
          <p:cNvSpPr txBox="1"/>
          <p:nvPr/>
        </p:nvSpPr>
        <p:spPr>
          <a:xfrm>
            <a:off x="2545951" y="2647332"/>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6" name="TextBox 40">
            <a:extLst>
              <a:ext uri="{FF2B5EF4-FFF2-40B4-BE49-F238E27FC236}">
                <a16:creationId xmlns:a16="http://schemas.microsoft.com/office/drawing/2014/main" id="{50F7C649-A787-4F21-94FC-8621312490E2}"/>
              </a:ext>
            </a:extLst>
          </p:cNvPr>
          <p:cNvSpPr txBox="1"/>
          <p:nvPr/>
        </p:nvSpPr>
        <p:spPr>
          <a:xfrm>
            <a:off x="2545951" y="379102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7" name="TextBox 41">
            <a:extLst>
              <a:ext uri="{FF2B5EF4-FFF2-40B4-BE49-F238E27FC236}">
                <a16:creationId xmlns:a16="http://schemas.microsoft.com/office/drawing/2014/main" id="{C501E249-DE9B-31C1-C707-A6A005E2C269}"/>
              </a:ext>
            </a:extLst>
          </p:cNvPr>
          <p:cNvSpPr txBox="1"/>
          <p:nvPr/>
        </p:nvSpPr>
        <p:spPr>
          <a:xfrm>
            <a:off x="2545951" y="493783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6005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1A0E1-14B5-4D9C-BBBF-29E074D2C905}"/>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12</a:t>
            </a:r>
            <a:r>
              <a:rPr kumimoji="1" lang="ja-JP" altLang="en-US" sz="2000"/>
              <a:t>）想定されるリスク要因と対処方針　</a:t>
            </a:r>
            <a:r>
              <a:rPr kumimoji="1" lang="ja-JP" altLang="en-US" sz="2000">
                <a:solidFill>
                  <a:srgbClr val="FF0000"/>
                </a:solidFill>
              </a:rPr>
              <a:t>　</a:t>
            </a:r>
            <a:endParaRPr kumimoji="1" lang="en-US" sz="2000">
              <a:solidFill>
                <a:srgbClr val="FF0000"/>
              </a:solidFill>
            </a:endParaRPr>
          </a:p>
        </p:txBody>
      </p:sp>
      <p:sp>
        <p:nvSpPr>
          <p:cNvPr id="9" name="Title 1">
            <a:extLst>
              <a:ext uri="{FF2B5EF4-FFF2-40B4-BE49-F238E27FC236}">
                <a16:creationId xmlns:a16="http://schemas.microsoft.com/office/drawing/2014/main" id="{A97C579C-91F5-46B1-B49B-E09ECE3E2F2A}"/>
              </a:ext>
            </a:extLst>
          </p:cNvPr>
          <p:cNvSpPr txBox="1">
            <a:spLocks/>
          </p:cNvSpPr>
          <p:nvPr/>
        </p:nvSpPr>
        <p:spPr>
          <a:xfrm>
            <a:off x="328302" y="577389"/>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リスクに対して十分な対策を講じるが、○○等の事態に陥った場合には事業中止も検討</a:t>
            </a:r>
            <a:endParaRPr kumimoji="1" lang="en-US">
              <a:solidFill>
                <a:schemeClr val="tx1"/>
              </a:solidFill>
            </a:endParaRPr>
          </a:p>
        </p:txBody>
      </p:sp>
      <p:cxnSp>
        <p:nvCxnSpPr>
          <p:cNvPr id="10" name="直線コネクタ 9">
            <a:extLst>
              <a:ext uri="{FF2B5EF4-FFF2-40B4-BE49-F238E27FC236}">
                <a16:creationId xmlns:a16="http://schemas.microsoft.com/office/drawing/2014/main" id="{5FD6C540-0B85-4599-907B-897145D820E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3" name="ee4pContent1">
            <a:extLst>
              <a:ext uri="{FF2B5EF4-FFF2-40B4-BE49-F238E27FC236}">
                <a16:creationId xmlns:a16="http://schemas.microsoft.com/office/drawing/2014/main" id="{1AC60B41-6D7C-43C2-B5AE-DF313F8C2BD2}"/>
              </a:ext>
            </a:extLst>
          </p:cNvPr>
          <p:cNvSpPr txBox="1"/>
          <p:nvPr/>
        </p:nvSpPr>
        <p:spPr>
          <a:xfrm>
            <a:off x="645898" y="1223388"/>
            <a:ext cx="10800000" cy="1043769"/>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申請にかかる事業について、技術・経済・社会等の面において、どのような事業化リスクが存在するかを記載（失敗した状況を仮定し、その要因を探る議論等を社内で実践いただくことは、事業の成功確率を高め、万一の場合の損失を最小化する上で効果的です）</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さらに、それらへの対応策を十分に講じることを前提としつつ、どのような事態になった場合に事業を中止するかの判断基準についても</a:t>
            </a:r>
            <a:r>
              <a:rPr lang="ja-JP" altLang="en-US" sz="1400" b="1" u="sng">
                <a:latin typeface="Meiryo UI" panose="020B0604030504040204" pitchFamily="50" charset="-128"/>
                <a:ea typeface="Meiryo UI" panose="020B0604030504040204" pitchFamily="50" charset="-128"/>
                <a:cs typeface="ＭＳ 明朝" panose="02020609040205080304" pitchFamily="17" charset="-128"/>
              </a:rPr>
              <a:t>定量的な観点を含め</a:t>
            </a:r>
            <a:r>
              <a:rPr lang="ja-JP" altLang="en-US" sz="1400">
                <a:latin typeface="Meiryo UI" panose="020B0604030504040204" pitchFamily="50" charset="-128"/>
                <a:ea typeface="Meiryo UI" panose="020B0604030504040204" pitchFamily="50" charset="-128"/>
                <a:cs typeface="ＭＳ 明朝" panose="02020609040205080304" pitchFamily="17" charset="-128"/>
              </a:rPr>
              <a:t>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p:txBody>
      </p:sp>
      <p:grpSp>
        <p:nvGrpSpPr>
          <p:cNvPr id="2" name="グループ化 1"/>
          <p:cNvGrpSpPr/>
          <p:nvPr/>
        </p:nvGrpSpPr>
        <p:grpSpPr>
          <a:xfrm>
            <a:off x="320663" y="2338439"/>
            <a:ext cx="3746512" cy="800378"/>
            <a:chOff x="320663" y="1957439"/>
            <a:chExt cx="3600000" cy="800378"/>
          </a:xfrm>
        </p:grpSpPr>
        <p:sp>
          <p:nvSpPr>
            <p:cNvPr id="1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zh-TW" altLang="en-US" sz="1600">
                  <a:solidFill>
                    <a:schemeClr val="tx2"/>
                  </a:solidFill>
                  <a:latin typeface="Meiryo UI" panose="020B0604030504040204" pitchFamily="50" charset="-128"/>
                  <a:ea typeface="Meiryo UI" panose="020B0604030504040204" pitchFamily="50" charset="-128"/>
                </a:rPr>
                <a:t>本事業</a:t>
              </a:r>
              <a:r>
                <a:rPr lang="ja-JP" altLang="en-US" sz="1600">
                  <a:solidFill>
                    <a:schemeClr val="tx2"/>
                  </a:solidFill>
                  <a:latin typeface="Meiryo UI" panose="020B0604030504040204" pitchFamily="50" charset="-128"/>
                  <a:ea typeface="Meiryo UI" panose="020B0604030504040204" pitchFamily="50" charset="-128"/>
                </a:rPr>
                <a:t>実施における技術リスクと対応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4"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4311637" y="2338439"/>
            <a:ext cx="3794137" cy="800378"/>
            <a:chOff x="320663" y="1957439"/>
            <a:chExt cx="3600000" cy="800378"/>
          </a:xfrm>
        </p:grpSpPr>
        <p:sp>
          <p:nvSpPr>
            <p:cNvPr id="18"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商用化（経済社会）におけるリスクと対応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8321028" y="2338439"/>
            <a:ext cx="3714972" cy="800378"/>
            <a:chOff x="320663" y="1957439"/>
            <a:chExt cx="3600000" cy="800378"/>
          </a:xfrm>
        </p:grpSpPr>
        <p:sp>
          <p:nvSpPr>
            <p:cNvPr id="2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その他（自然災害等）のリスクと対応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3"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cxnSp>
        <p:nvCxnSpPr>
          <p:cNvPr id="25"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796926" y="5373625"/>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43">
            <a:extLst>
              <a:ext uri="{FF2B5EF4-FFF2-40B4-BE49-F238E27FC236}">
                <a16:creationId xmlns:a16="http://schemas.microsoft.com/office/drawing/2014/main" id="{21E1FCBA-91BA-4C86-B005-F67049A83054}"/>
              </a:ext>
            </a:extLst>
          </p:cNvPr>
          <p:cNvSpPr/>
          <p:nvPr/>
        </p:nvSpPr>
        <p:spPr>
          <a:xfrm>
            <a:off x="796926" y="5492114"/>
            <a:ext cx="10484826" cy="99441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事業中止の判断基準（定量的な基準を含む）：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D06784F-65A6-5FD7-0213-2B272D92EA6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grpSp>
        <p:nvGrpSpPr>
          <p:cNvPr id="3" name="Group 41">
            <a:extLst>
              <a:ext uri="{FF2B5EF4-FFF2-40B4-BE49-F238E27FC236}">
                <a16:creationId xmlns:a16="http://schemas.microsoft.com/office/drawing/2014/main" id="{74705407-1A0F-B987-1AB5-7479095C3B6C}"/>
              </a:ext>
            </a:extLst>
          </p:cNvPr>
          <p:cNvGrpSpPr/>
          <p:nvPr/>
        </p:nvGrpSpPr>
        <p:grpSpPr>
          <a:xfrm rot="16200000" flipH="1">
            <a:off x="5816074" y="5277930"/>
            <a:ext cx="216000" cy="216000"/>
            <a:chOff x="5937564" y="3833745"/>
            <a:chExt cx="306171" cy="306910"/>
          </a:xfrm>
        </p:grpSpPr>
        <p:sp>
          <p:nvSpPr>
            <p:cNvPr id="4" name="Freeform 94">
              <a:extLst>
                <a:ext uri="{FF2B5EF4-FFF2-40B4-BE49-F238E27FC236}">
                  <a16:creationId xmlns:a16="http://schemas.microsoft.com/office/drawing/2014/main" id="{34C15BD6-FFC1-BE9F-22D3-D4AB51B02088}"/>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5" name="Freeform 95">
              <a:extLst>
                <a:ext uri="{FF2B5EF4-FFF2-40B4-BE49-F238E27FC236}">
                  <a16:creationId xmlns:a16="http://schemas.microsoft.com/office/drawing/2014/main" id="{07F501A6-C5D5-FC40-F342-CB6F0D15A2FE}"/>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6" name="吹き出し: 四角形 48">
            <a:extLst>
              <a:ext uri="{FF2B5EF4-FFF2-40B4-BE49-F238E27FC236}">
                <a16:creationId xmlns:a16="http://schemas.microsoft.com/office/drawing/2014/main" id="{60B36C7C-5AA8-8292-A100-03DCE7239C92}"/>
              </a:ext>
            </a:extLst>
          </p:cNvPr>
          <p:cNvSpPr/>
          <p:nvPr/>
        </p:nvSpPr>
        <p:spPr>
          <a:xfrm flipH="1">
            <a:off x="9797718" y="9830"/>
            <a:ext cx="137835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事業期間が２年以内の場合は不要</a:t>
            </a:r>
            <a:endParaRPr kumimoji="1" lang="en-US" altLang="ja-JP" sz="105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9831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２．排出削減への貢献</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BE4F0725-4FCE-1F71-BCAD-51AD7ED189F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32544B3-34FE-3AE5-C35C-AC4B966879A7}"/>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46989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間接補助事業に係る○○等の製造等により、</a:t>
            </a:r>
            <a:r>
              <a:rPr kumimoji="1" lang="en-US" altLang="ja-JP">
                <a:solidFill>
                  <a:schemeClr val="tx1"/>
                </a:solidFill>
              </a:rPr>
              <a:t>CO2</a:t>
            </a:r>
            <a:r>
              <a:rPr kumimoji="1" lang="ja-JP" altLang="en-US">
                <a:solidFill>
                  <a:schemeClr val="tx1"/>
                </a:solidFill>
              </a:rPr>
              <a:t>排出量を</a:t>
            </a:r>
            <a:r>
              <a:rPr kumimoji="1" lang="en-US" altLang="ja-JP">
                <a:solidFill>
                  <a:schemeClr val="tx1"/>
                </a:solidFill>
              </a:rPr>
              <a:t>XXtCO2</a:t>
            </a:r>
            <a:r>
              <a:rPr kumimoji="1" lang="ja-JP" altLang="en-US">
                <a:solidFill>
                  <a:schemeClr val="tx1"/>
                </a:solidFill>
              </a:rPr>
              <a:t>削減</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F1EB6F5-0373-E99A-2D41-CA6EF3D6F3CD}"/>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18" name="Rectangle 15">
            <a:extLst>
              <a:ext uri="{FF2B5EF4-FFF2-40B4-BE49-F238E27FC236}">
                <a16:creationId xmlns:a16="http://schemas.microsoft.com/office/drawing/2014/main" id="{F5AF467C-7808-6159-FAC7-9C19BF08E97D}"/>
              </a:ext>
            </a:extLst>
          </p:cNvPr>
          <p:cNvSpPr>
            <a:spLocks/>
          </p:cNvSpPr>
          <p:nvPr/>
        </p:nvSpPr>
        <p:spPr>
          <a:xfrm>
            <a:off x="570000" y="1238210"/>
            <a:ext cx="11052000" cy="10339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間接補助対象事業設備等により処理する処理対象物が使用段階において、従来使用されていた○○等の使用時等と比較して</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がどの程度削減されるかを、導出過程とともに記載（完成品以外の機器等の場合は、完成品の使用段階の</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排出量を試算すること）</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a:t>
            </a:r>
            <a:r>
              <a:rPr lang="en-US" altLang="ja-JP" sz="1400" i="1">
                <a:solidFill>
                  <a:schemeClr val="tx1"/>
                </a:solidFill>
                <a:latin typeface="Meiryo UI" panose="020B0604030504040204" pitchFamily="50" charset="-128"/>
                <a:ea typeface="Meiryo UI" panose="020B0604030504040204" pitchFamily="50" charset="-128"/>
              </a:rPr>
              <a:t>※</a:t>
            </a:r>
            <a:r>
              <a:rPr lang="ja-JP" altLang="en-US" sz="1400" i="1">
                <a:solidFill>
                  <a:schemeClr val="tx1"/>
                </a:solidFill>
                <a:latin typeface="Meiryo UI" panose="020B0604030504040204" pitchFamily="50" charset="-128"/>
                <a:ea typeface="Meiryo UI" panose="020B0604030504040204" pitchFamily="50" charset="-128"/>
              </a:rPr>
              <a:t>なお、算出にあたっては原則、最新の「地球温暖化対策事業効果算定ガイドブック＜補助事業申請者用＞」）において使用するエクセルファイル</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（「ハード対策事業計算ファイル＜補助事業申請者用＞」）を活用すること。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3" name="ee4pContent3">
            <a:extLst>
              <a:ext uri="{FF2B5EF4-FFF2-40B4-BE49-F238E27FC236}">
                <a16:creationId xmlns:a16="http://schemas.microsoft.com/office/drawing/2014/main" id="{C526B56A-57CB-762C-90C8-B76BABF0B1DF}"/>
              </a:ext>
            </a:extLst>
          </p:cNvPr>
          <p:cNvSpPr txBox="1"/>
          <p:nvPr/>
        </p:nvSpPr>
        <p:spPr>
          <a:xfrm>
            <a:off x="682095"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CO2</a:t>
            </a:r>
            <a:r>
              <a:rPr kumimoji="1" lang="ja-JP" altLang="en-US" sz="1400">
                <a:latin typeface="Meiryo UI" panose="020B0604030504040204" pitchFamily="50" charset="-128"/>
                <a:ea typeface="Meiryo UI" panose="020B0604030504040204" pitchFamily="50" charset="-128"/>
              </a:rPr>
              <a:t>排出削減効果</a:t>
            </a:r>
            <a:endParaRPr kumimoji="1" lang="en-US" altLang="ja-JP" sz="1400">
              <a:latin typeface="Meiryo UI" panose="020B0604030504040204" pitchFamily="50" charset="-128"/>
              <a:ea typeface="Meiryo UI" panose="020B0604030504040204" pitchFamily="50" charset="-128"/>
            </a:endParaRPr>
          </a:p>
        </p:txBody>
      </p:sp>
      <p:sp>
        <p:nvSpPr>
          <p:cNvPr id="20" name="ee4pContent3">
            <a:extLst>
              <a:ext uri="{FF2B5EF4-FFF2-40B4-BE49-F238E27FC236}">
                <a16:creationId xmlns:a16="http://schemas.microsoft.com/office/drawing/2014/main" id="{6AFDBD2F-94CD-1F8A-DFDD-865D4BA20941}"/>
              </a:ext>
            </a:extLst>
          </p:cNvPr>
          <p:cNvSpPr txBox="1"/>
          <p:nvPr/>
        </p:nvSpPr>
        <p:spPr>
          <a:xfrm>
            <a:off x="6651480"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導出過程</a:t>
            </a:r>
          </a:p>
        </p:txBody>
      </p:sp>
      <p:cxnSp>
        <p:nvCxnSpPr>
          <p:cNvPr id="28" name="Straight Connector 68">
            <a:extLst>
              <a:ext uri="{FF2B5EF4-FFF2-40B4-BE49-F238E27FC236}">
                <a16:creationId xmlns:a16="http://schemas.microsoft.com/office/drawing/2014/main" id="{26F1B371-9DF0-7051-DBAC-65B8441E698F}"/>
              </a:ext>
            </a:extLst>
          </p:cNvPr>
          <p:cNvCxnSpPr>
            <a:cxnSpLocks/>
          </p:cNvCxnSpPr>
          <p:nvPr/>
        </p:nvCxnSpPr>
        <p:spPr>
          <a:xfrm>
            <a:off x="682095" y="2702023"/>
            <a:ext cx="5526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68">
            <a:extLst>
              <a:ext uri="{FF2B5EF4-FFF2-40B4-BE49-F238E27FC236}">
                <a16:creationId xmlns:a16="http://schemas.microsoft.com/office/drawing/2014/main" id="{9B94A08B-7A6A-3262-F416-EA69411ED9E1}"/>
              </a:ext>
            </a:extLst>
          </p:cNvPr>
          <p:cNvCxnSpPr>
            <a:cxnSpLocks/>
          </p:cNvCxnSpPr>
          <p:nvPr/>
        </p:nvCxnSpPr>
        <p:spPr>
          <a:xfrm>
            <a:off x="6651480" y="2699522"/>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8" name="TextBox 24">
            <a:extLst>
              <a:ext uri="{FF2B5EF4-FFF2-40B4-BE49-F238E27FC236}">
                <a16:creationId xmlns:a16="http://schemas.microsoft.com/office/drawing/2014/main" id="{4BBA0392-B070-EE45-052D-930AEE6E3A92}"/>
              </a:ext>
            </a:extLst>
          </p:cNvPr>
          <p:cNvSpPr txBox="1"/>
          <p:nvPr/>
        </p:nvSpPr>
        <p:spPr>
          <a:xfrm>
            <a:off x="6513792" y="2757152"/>
            <a:ext cx="5438251" cy="29413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導出過程</a:t>
            </a:r>
            <a:endParaRPr kumimoji="1" lang="en-US" altLang="ja-JP" sz="1200">
              <a:solidFill>
                <a:schemeClr val="tx1"/>
              </a:solidFill>
              <a:latin typeface="Meiryo UI" panose="020B0604030504040204" pitchFamily="50" charset="-128"/>
              <a:ea typeface="Meiryo UI" panose="020B0604030504040204" pitchFamily="50" charset="-128"/>
            </a:endParaRPr>
          </a:p>
          <a:p>
            <a:pPr marL="432000" lvl="2">
              <a:buClr>
                <a:schemeClr val="tx2"/>
              </a:buClr>
              <a:buSzPct val="100000"/>
            </a:pPr>
            <a:r>
              <a:rPr kumimoji="1" lang="ja-JP" altLang="en-US" sz="1200">
                <a:solidFill>
                  <a:schemeClr val="tx1"/>
                </a:solidFill>
                <a:latin typeface="Meiryo UI" panose="020B0604030504040204" pitchFamily="50" charset="-128"/>
                <a:ea typeface="Meiryo UI" panose="020B0604030504040204" pitchFamily="50" charset="-128"/>
              </a:rPr>
              <a:t>使用段階のエネルギー消費量やそれに対する排出原単位（排出量を示す係数）を基に、排出削減量を導出した計算式を記載すること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出典</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lang="ja-JP" altLang="en-US" sz="1200" i="1">
                <a:solidFill>
                  <a:schemeClr val="tx1"/>
                </a:solidFill>
                <a:latin typeface="Meiryo UI" panose="020B0604030504040204" pitchFamily="50" charset="-128"/>
                <a:ea typeface="Meiryo UI" panose="020B0604030504040204" pitchFamily="50" charset="-128"/>
              </a:rPr>
              <a:t>地球温暖化対策事業効果算定ガイドブック＜補助事業申請者用＞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r>
              <a:rPr kumimoji="1" lang="ja-JP" altLang="en-US" sz="1200">
                <a:solidFill>
                  <a:schemeClr val="tx1"/>
                </a:solidFill>
                <a:latin typeface="Meiryo UI" panose="020B0604030504040204" pitchFamily="50" charset="-128"/>
                <a:ea typeface="Meiryo UI" panose="020B0604030504040204" pitchFamily="50" charset="-128"/>
              </a:rPr>
              <a:t>（排出原単位の出典・データベース元等を記載）</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p:txBody>
      </p:sp>
      <p:cxnSp>
        <p:nvCxnSpPr>
          <p:cNvPr id="22" name="直線コネクタ 21">
            <a:extLst>
              <a:ext uri="{FF2B5EF4-FFF2-40B4-BE49-F238E27FC236}">
                <a16:creationId xmlns:a16="http://schemas.microsoft.com/office/drawing/2014/main" id="{B64E3492-3B68-47D5-8BDC-EA669BF79082}"/>
              </a:ext>
            </a:extLst>
          </p:cNvPr>
          <p:cNvCxnSpPr>
            <a:cxnSpLocks/>
          </p:cNvCxnSpPr>
          <p:nvPr/>
        </p:nvCxnSpPr>
        <p:spPr>
          <a:xfrm>
            <a:off x="4428607" y="306200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4159416-E67F-4581-9763-BF6BA218F1FB}"/>
              </a:ext>
            </a:extLst>
          </p:cNvPr>
          <p:cNvCxnSpPr>
            <a:cxnSpLocks/>
          </p:cNvCxnSpPr>
          <p:nvPr/>
        </p:nvCxnSpPr>
        <p:spPr>
          <a:xfrm>
            <a:off x="3689467" y="3884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4DD10C39-E435-49E6-BBB1-A40656D22F58}"/>
              </a:ext>
            </a:extLst>
          </p:cNvPr>
          <p:cNvCxnSpPr>
            <a:cxnSpLocks/>
          </p:cNvCxnSpPr>
          <p:nvPr/>
        </p:nvCxnSpPr>
        <p:spPr>
          <a:xfrm>
            <a:off x="3689467" y="36868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82FC1E4-9C6E-4C02-8E14-530D0800C835}"/>
              </a:ext>
            </a:extLst>
          </p:cNvPr>
          <p:cNvCxnSpPr>
            <a:cxnSpLocks/>
          </p:cNvCxnSpPr>
          <p:nvPr/>
        </p:nvCxnSpPr>
        <p:spPr>
          <a:xfrm>
            <a:off x="4642095" y="43345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0E01B1B-9CD5-428E-AAC0-64CF422DEB2F}"/>
              </a:ext>
            </a:extLst>
          </p:cNvPr>
          <p:cNvCxnSpPr>
            <a:cxnSpLocks/>
          </p:cNvCxnSpPr>
          <p:nvPr/>
        </p:nvCxnSpPr>
        <p:spPr>
          <a:xfrm>
            <a:off x="4108695" y="497462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BA0DA975-D755-4D02-8537-6AC60AAA49C1}"/>
              </a:ext>
            </a:extLst>
          </p:cNvPr>
          <p:cNvCxnSpPr>
            <a:cxnSpLocks/>
          </p:cNvCxnSpPr>
          <p:nvPr/>
        </p:nvCxnSpPr>
        <p:spPr>
          <a:xfrm>
            <a:off x="5065439" y="5408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24">
            <a:extLst>
              <a:ext uri="{FF2B5EF4-FFF2-40B4-BE49-F238E27FC236}">
                <a16:creationId xmlns:a16="http://schemas.microsoft.com/office/drawing/2014/main" id="{42864E87-4988-48C7-94EC-20C6037A0CAD}"/>
              </a:ext>
            </a:extLst>
          </p:cNvPr>
          <p:cNvSpPr txBox="1"/>
          <p:nvPr/>
        </p:nvSpPr>
        <p:spPr>
          <a:xfrm>
            <a:off x="239957" y="2759356"/>
            <a:ext cx="4904920" cy="4076229"/>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NH3</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NH3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H2</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H2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電力</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バッテリー</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CH3OH</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b="1">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rgbClr val="000000"/>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LNG</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190800" lvl="1"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7586CC6D-CCE6-2EDE-5CD0-BAABB21B2C5E}"/>
              </a:ext>
            </a:extLst>
          </p:cNvPr>
          <p:cNvSpPr txBox="1"/>
          <p:nvPr/>
        </p:nvSpPr>
        <p:spPr>
          <a:xfrm>
            <a:off x="3407446" y="2757152"/>
            <a:ext cx="2710706" cy="73866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324000" lvl="1"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ライフサイクル全体でのその他</a:t>
            </a:r>
            <a:r>
              <a:rPr kumimoji="1" lang="en-US" altLang="ja-JP" sz="1050">
                <a:solidFill>
                  <a:schemeClr val="tx1"/>
                </a:solidFill>
                <a:latin typeface="Meiryo UI" panose="020B0604030504040204" pitchFamily="50" charset="-128"/>
                <a:ea typeface="Meiryo UI" panose="020B0604030504040204" pitchFamily="50" charset="-128"/>
              </a:rPr>
              <a:t>CO2</a:t>
            </a:r>
            <a:r>
              <a:rPr kumimoji="1" lang="ja-JP" altLang="en-US" sz="1050">
                <a:solidFill>
                  <a:schemeClr val="tx1"/>
                </a:solidFill>
                <a:latin typeface="Meiryo UI" panose="020B0604030504040204" pitchFamily="50" charset="-128"/>
                <a:ea typeface="Meiryo UI" panose="020B0604030504040204" pitchFamily="50" charset="-128"/>
              </a:rPr>
              <a:t>削減に関する取組</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例：グリーンスチールを使用している。</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5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8184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84EE-5312-36FF-5D30-CFA17082409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DBEC27-6A36-D2BB-EBE7-D73C7CB9ADBD}"/>
              </a:ext>
            </a:extLst>
          </p:cNvPr>
          <p:cNvSpPr>
            <a:spLocks noGrp="1"/>
          </p:cNvSpPr>
          <p:nvPr>
            <p:ph type="title"/>
          </p:nvPr>
        </p:nvSpPr>
        <p:spPr>
          <a:xfrm>
            <a:off x="630000" y="622800"/>
            <a:ext cx="10933350" cy="332399"/>
          </a:xfrm>
        </p:spPr>
        <p:txBody>
          <a:bodyPr/>
          <a:lstStyle/>
          <a:p>
            <a:r>
              <a:rPr kumimoji="1" lang="en-US" altLang="ja-JP"/>
              <a:t>(1)</a:t>
            </a:r>
            <a:r>
              <a:rPr kumimoji="1" lang="ja-JP" altLang="en-US"/>
              <a:t>　システム構成図（フロー図）</a:t>
            </a:r>
          </a:p>
        </p:txBody>
      </p:sp>
      <p:sp>
        <p:nvSpPr>
          <p:cNvPr id="3" name="Title 1">
            <a:extLst>
              <a:ext uri="{FF2B5EF4-FFF2-40B4-BE49-F238E27FC236}">
                <a16:creationId xmlns:a16="http://schemas.microsoft.com/office/drawing/2014/main" id="{84B5BD97-553A-D519-DBA2-631CB7F5E74D}"/>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4D46AD37-2A0C-EA55-A52C-3E1D11AD5140}"/>
              </a:ext>
            </a:extLst>
          </p:cNvPr>
          <p:cNvSpPr txBox="1">
            <a:spLocks/>
          </p:cNvSpPr>
          <p:nvPr/>
        </p:nvSpPr>
        <p:spPr>
          <a:xfrm>
            <a:off x="1070872" y="1369738"/>
            <a:ext cx="9412071" cy="2492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800" b="1">
                <a:solidFill>
                  <a:srgbClr val="FF0000"/>
                </a:solidFill>
              </a:rPr>
              <a:t>【</a:t>
            </a:r>
            <a:r>
              <a:rPr lang="ja-JP" altLang="en-US" sz="1800" b="1">
                <a:solidFill>
                  <a:srgbClr val="FF0000"/>
                </a:solidFill>
              </a:rPr>
              <a:t>記入上の注意</a:t>
            </a:r>
            <a:r>
              <a:rPr lang="en-US" altLang="ja-JP" sz="1800" b="1">
                <a:solidFill>
                  <a:srgbClr val="FF0000"/>
                </a:solidFill>
              </a:rPr>
              <a:t>】</a:t>
            </a:r>
            <a:endParaRPr lang="en-US" altLang="ja-JP" sz="1800">
              <a:solidFill>
                <a:srgbClr val="FF0000"/>
              </a:solidFill>
            </a:endParaRPr>
          </a:p>
        </p:txBody>
      </p:sp>
      <p:sp>
        <p:nvSpPr>
          <p:cNvPr id="5" name="タイトル 1">
            <a:extLst>
              <a:ext uri="{FF2B5EF4-FFF2-40B4-BE49-F238E27FC236}">
                <a16:creationId xmlns:a16="http://schemas.microsoft.com/office/drawing/2014/main" id="{1383931F-A74D-62DC-7314-29A6F2FF8478}"/>
              </a:ext>
            </a:extLst>
          </p:cNvPr>
          <p:cNvSpPr txBox="1">
            <a:spLocks/>
          </p:cNvSpPr>
          <p:nvPr/>
        </p:nvSpPr>
        <p:spPr>
          <a:xfrm>
            <a:off x="1223272" y="1810954"/>
            <a:ext cx="10092428" cy="6370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400" b="1">
                <a:solidFill>
                  <a:srgbClr val="FF0000"/>
                </a:solidFill>
              </a:rPr>
              <a:t>※ </a:t>
            </a:r>
            <a:r>
              <a:rPr lang="ja-JP" altLang="en-US" sz="1400" b="1">
                <a:solidFill>
                  <a:srgbClr val="FF0000"/>
                </a:solidFill>
              </a:rPr>
              <a:t>機器単位で記載してください。（コンベア等は矢印で省略して構いません。）</a:t>
            </a:r>
            <a:endParaRPr lang="en-US" altLang="ja-JP" sz="1400" b="1">
              <a:solidFill>
                <a:srgbClr val="FF0000"/>
              </a:solidFill>
            </a:endParaRPr>
          </a:p>
          <a:p>
            <a:r>
              <a:rPr lang="en-US" altLang="ja-JP" sz="1400" b="1">
                <a:solidFill>
                  <a:srgbClr val="FF0000"/>
                </a:solidFill>
              </a:rPr>
              <a:t>※ </a:t>
            </a:r>
            <a:r>
              <a:rPr lang="ja-JP" altLang="en-US" sz="1400" b="1">
                <a:solidFill>
                  <a:srgbClr val="FF0000"/>
                </a:solidFill>
              </a:rPr>
              <a:t>増設・改造等を含む場合は既設設備も記載し、導入設備が分かるようバックハッチングするなどして、明示してください。</a:t>
            </a:r>
            <a:endParaRPr lang="en-US" altLang="ja-JP" sz="1400" b="1">
              <a:solidFill>
                <a:srgbClr val="FF0000"/>
              </a:solidFill>
            </a:endParaRPr>
          </a:p>
          <a:p>
            <a:endParaRPr lang="en-US" altLang="ja-JP" sz="1800">
              <a:solidFill>
                <a:srgbClr val="FF0000"/>
              </a:solidFill>
            </a:endParaRPr>
          </a:p>
        </p:txBody>
      </p:sp>
      <p:sp>
        <p:nvSpPr>
          <p:cNvPr id="6" name="正方形/長方形 5">
            <a:extLst>
              <a:ext uri="{FF2B5EF4-FFF2-40B4-BE49-F238E27FC236}">
                <a16:creationId xmlns:a16="http://schemas.microsoft.com/office/drawing/2014/main" id="{190C42E5-7FBA-9C79-962F-7AA991F431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17647401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6AC0828C-6113-6AEF-1FB9-FD46BC3C40A5}"/>
              </a:ext>
            </a:extLst>
          </p:cNvPr>
          <p:cNvPicPr>
            <a:picLocks noChangeAspect="1"/>
          </p:cNvPicPr>
          <p:nvPr/>
        </p:nvPicPr>
        <p:blipFill>
          <a:blip r:embed="rId2"/>
          <a:stretch>
            <a:fillRect/>
          </a:stretch>
        </p:blipFill>
        <p:spPr>
          <a:xfrm>
            <a:off x="1143000" y="1194734"/>
            <a:ext cx="8796254" cy="5040466"/>
          </a:xfrm>
          <a:prstGeom prst="rect">
            <a:avLst/>
          </a:prstGeom>
        </p:spPr>
      </p:pic>
      <p:sp>
        <p:nvSpPr>
          <p:cNvPr id="2" name="タイトル 1">
            <a:extLst>
              <a:ext uri="{FF2B5EF4-FFF2-40B4-BE49-F238E27FC236}">
                <a16:creationId xmlns:a16="http://schemas.microsoft.com/office/drawing/2014/main" id="{DC4638FF-3E08-75C0-B261-8A913B484652}"/>
              </a:ext>
            </a:extLst>
          </p:cNvPr>
          <p:cNvSpPr>
            <a:spLocks noGrp="1"/>
          </p:cNvSpPr>
          <p:nvPr>
            <p:ph type="title"/>
          </p:nvPr>
        </p:nvSpPr>
        <p:spPr>
          <a:xfrm>
            <a:off x="630000" y="622800"/>
            <a:ext cx="10933350" cy="332399"/>
          </a:xfrm>
        </p:spPr>
        <p:txBody>
          <a:bodyPr/>
          <a:lstStyle/>
          <a:p>
            <a:r>
              <a:rPr kumimoji="1" lang="en-US" altLang="ja-JP"/>
              <a:t>(2)</a:t>
            </a:r>
            <a:r>
              <a:rPr kumimoji="1" lang="ja-JP" altLang="en-US"/>
              <a:t>　ライフサイクルフロー図例</a:t>
            </a:r>
          </a:p>
        </p:txBody>
      </p:sp>
      <p:sp>
        <p:nvSpPr>
          <p:cNvPr id="3" name="Title 1">
            <a:extLst>
              <a:ext uri="{FF2B5EF4-FFF2-40B4-BE49-F238E27FC236}">
                <a16:creationId xmlns:a16="http://schemas.microsoft.com/office/drawing/2014/main" id="{66543669-6436-0676-7F7D-7067BACBECE4}"/>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2BF1628C-521E-4BEF-BD30-811DB790356C}"/>
              </a:ext>
            </a:extLst>
          </p:cNvPr>
          <p:cNvSpPr txBox="1">
            <a:spLocks/>
          </p:cNvSpPr>
          <p:nvPr/>
        </p:nvSpPr>
        <p:spPr>
          <a:xfrm>
            <a:off x="1389964" y="6320153"/>
            <a:ext cx="9412071" cy="1938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sz="1400"/>
              <a:t>※</a:t>
            </a:r>
            <a:r>
              <a:rPr kumimoji="1" lang="ja-JP" altLang="en-US" sz="1400"/>
              <a:t>上図を参考に事業実施前後が分かるように作成してください。</a:t>
            </a:r>
          </a:p>
        </p:txBody>
      </p:sp>
      <p:sp>
        <p:nvSpPr>
          <p:cNvPr id="5" name="正方形/長方形 4">
            <a:extLst>
              <a:ext uri="{FF2B5EF4-FFF2-40B4-BE49-F238E27FC236}">
                <a16:creationId xmlns:a16="http://schemas.microsoft.com/office/drawing/2014/main" id="{3F6F5CAC-3AA0-1BDC-9F5E-4359DF81A5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6538450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32050-573F-3786-13F6-3DCEB790138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0A2202F-552B-5FE0-3C02-3F7DC11175F5}"/>
              </a:ext>
            </a:extLst>
          </p:cNvPr>
          <p:cNvSpPr>
            <a:spLocks noGrp="1"/>
          </p:cNvSpPr>
          <p:nvPr>
            <p:ph type="title"/>
          </p:nvPr>
        </p:nvSpPr>
        <p:spPr>
          <a:xfrm>
            <a:off x="630000" y="622800"/>
            <a:ext cx="10933350" cy="332399"/>
          </a:xfrm>
        </p:spPr>
        <p:txBody>
          <a:bodyPr/>
          <a:lstStyle/>
          <a:p>
            <a:r>
              <a:rPr kumimoji="1" lang="en-US" altLang="ja-JP"/>
              <a:t>(</a:t>
            </a:r>
            <a:r>
              <a:rPr kumimoji="1" lang="ja-JP" altLang="en-US"/>
              <a:t>３</a:t>
            </a:r>
            <a:r>
              <a:rPr kumimoji="1" lang="en-US" altLang="ja-JP"/>
              <a:t>)</a:t>
            </a:r>
            <a:r>
              <a:rPr kumimoji="1" lang="ja-JP" altLang="en-US"/>
              <a:t>　</a:t>
            </a:r>
            <a:r>
              <a:rPr kumimoji="1" lang="en-US" altLang="ja-JP"/>
              <a:t>CO2</a:t>
            </a:r>
            <a:r>
              <a:rPr kumimoji="1" lang="ja-JP" altLang="en-US"/>
              <a:t>削減量の算出</a:t>
            </a:r>
          </a:p>
        </p:txBody>
      </p:sp>
      <p:sp>
        <p:nvSpPr>
          <p:cNvPr id="3" name="Title 1">
            <a:extLst>
              <a:ext uri="{FF2B5EF4-FFF2-40B4-BE49-F238E27FC236}">
                <a16:creationId xmlns:a16="http://schemas.microsoft.com/office/drawing/2014/main" id="{966A0726-F692-7BF3-A816-ECC43E7863C3}"/>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84C43BB3-B126-2E28-A16C-203225862976}"/>
              </a:ext>
            </a:extLst>
          </p:cNvPr>
          <p:cNvSpPr txBox="1">
            <a:spLocks/>
          </p:cNvSpPr>
          <p:nvPr/>
        </p:nvSpPr>
        <p:spPr>
          <a:xfrm>
            <a:off x="705398" y="1352716"/>
            <a:ext cx="11059338" cy="12187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CO2</a:t>
            </a:r>
            <a:r>
              <a:rPr kumimoji="1" lang="ja-JP" altLang="en-US" sz="1600"/>
              <a:t>削減量の算出は別紙（様式３別添６：</a:t>
            </a:r>
            <a:r>
              <a:rPr kumimoji="1" lang="en-US" altLang="ja-JP" sz="1600"/>
              <a:t>CO2</a:t>
            </a:r>
            <a:r>
              <a:rPr kumimoji="1" lang="ja-JP" altLang="en-US" sz="1600"/>
              <a:t>削減量計算書）を利用して、算出してください。</a:t>
            </a:r>
            <a:endParaRPr kumimoji="1" lang="en-US" altLang="ja-JP" sz="1600"/>
          </a:p>
          <a:p>
            <a:r>
              <a:rPr kumimoji="1" lang="ja-JP" altLang="en-US" sz="1600">
                <a:latin typeface="Meiryo UI"/>
                <a:ea typeface="Meiryo UI"/>
              </a:rPr>
              <a:t>　　　また、</a:t>
            </a:r>
            <a:r>
              <a:rPr kumimoji="1" lang="en-US" altLang="ja-JP" sz="1600">
                <a:latin typeface="Meiryo UI"/>
                <a:ea typeface="Meiryo UI"/>
              </a:rPr>
              <a:t> </a:t>
            </a:r>
            <a:r>
              <a:rPr kumimoji="1" lang="ja-JP" altLang="en-US" sz="1600">
                <a:latin typeface="Meiryo UI"/>
                <a:ea typeface="Meiryo UI"/>
              </a:rPr>
              <a:t>各プロセスにおける排出原単位は</a:t>
            </a:r>
            <a:r>
              <a:rPr kumimoji="1" lang="en-US" altLang="ja-JP" sz="1600">
                <a:latin typeface="Meiryo UI"/>
                <a:ea typeface="Meiryo UI"/>
              </a:rPr>
              <a:t>Scope1</a:t>
            </a:r>
            <a:r>
              <a:rPr kumimoji="1" lang="ja-JP" altLang="en-US" sz="1600">
                <a:latin typeface="Meiryo UI"/>
                <a:ea typeface="Meiryo UI"/>
              </a:rPr>
              <a:t>～３を意識し、出来る限り幅広範く入力してください。</a:t>
            </a:r>
            <a:endParaRPr kumimoji="1" lang="en-US" altLang="ja-JP" sz="1600">
              <a:latin typeface="Meiryo UI"/>
              <a:ea typeface="Meiryo UI"/>
            </a:endParaRPr>
          </a:p>
          <a:p>
            <a:r>
              <a:rPr kumimoji="1" lang="ja-JP" altLang="en-US" sz="1600">
                <a:latin typeface="Meiryo UI"/>
                <a:ea typeface="Meiryo UI"/>
              </a:rPr>
              <a:t>　　 ・各カテゴリ別に下記の表を参考にして、作成してください。</a:t>
            </a:r>
            <a:endParaRPr lang="ja-JP" altLang="en-US" sz="1600">
              <a:latin typeface="Meiryo UI"/>
              <a:ea typeface="Meiryo UI"/>
            </a:endParaRPr>
          </a:p>
          <a:p>
            <a:r>
              <a:rPr lang="ja-JP" altLang="en-US" sz="1600">
                <a:latin typeface="Meiryo UI"/>
                <a:ea typeface="Meiryo UI"/>
              </a:rPr>
              <a:t> 　　・エネルギー起源CO2と非エネルギー起源CO2が分かるように記載してください。</a:t>
            </a:r>
          </a:p>
          <a:p>
            <a:endParaRPr lang="ja-JP" altLang="en-US" sz="1600">
              <a:latin typeface="Meiryo UI"/>
              <a:ea typeface="Meiryo UI"/>
            </a:endParaRPr>
          </a:p>
        </p:txBody>
      </p:sp>
      <p:sp>
        <p:nvSpPr>
          <p:cNvPr id="7" name="タイトル 1">
            <a:extLst>
              <a:ext uri="{FF2B5EF4-FFF2-40B4-BE49-F238E27FC236}">
                <a16:creationId xmlns:a16="http://schemas.microsoft.com/office/drawing/2014/main" id="{805522B2-FC4B-8688-CC55-95E050FCF72A}"/>
              </a:ext>
            </a:extLst>
          </p:cNvPr>
          <p:cNvSpPr txBox="1">
            <a:spLocks/>
          </p:cNvSpPr>
          <p:nvPr/>
        </p:nvSpPr>
        <p:spPr>
          <a:xfrm>
            <a:off x="1037413" y="5022343"/>
            <a:ext cx="11059338"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a:t>
            </a:r>
            <a:r>
              <a:rPr kumimoji="1" lang="ja-JP" altLang="en-US" sz="1600"/>
              <a:t>ライフサイクルフロー図に合わせ修正すること。</a:t>
            </a:r>
          </a:p>
        </p:txBody>
      </p:sp>
      <p:sp>
        <p:nvSpPr>
          <p:cNvPr id="5" name="正方形/長方形 4">
            <a:extLst>
              <a:ext uri="{FF2B5EF4-FFF2-40B4-BE49-F238E27FC236}">
                <a16:creationId xmlns:a16="http://schemas.microsoft.com/office/drawing/2014/main" id="{ED691289-E458-0505-8440-A10C8C0AB5BB}"/>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pic>
        <p:nvPicPr>
          <p:cNvPr id="6" name="図 5" descr="テーブル&#10;&#10;説明は自動で生成されたものです">
            <a:extLst>
              <a:ext uri="{FF2B5EF4-FFF2-40B4-BE49-F238E27FC236}">
                <a16:creationId xmlns:a16="http://schemas.microsoft.com/office/drawing/2014/main" id="{4371292C-86C3-53C0-CE41-7024E3CD69D4}"/>
              </a:ext>
            </a:extLst>
          </p:cNvPr>
          <p:cNvPicPr>
            <a:picLocks noChangeAspect="1"/>
          </p:cNvPicPr>
          <p:nvPr/>
        </p:nvPicPr>
        <p:blipFill>
          <a:blip r:embed="rId2"/>
          <a:stretch>
            <a:fillRect/>
          </a:stretch>
        </p:blipFill>
        <p:spPr>
          <a:xfrm>
            <a:off x="1199693" y="2734850"/>
            <a:ext cx="7496175" cy="2286000"/>
          </a:xfrm>
          <a:prstGeom prst="rect">
            <a:avLst/>
          </a:prstGeom>
        </p:spPr>
      </p:pic>
    </p:spTree>
    <p:extLst>
      <p:ext uri="{BB962C8B-B14F-4D97-AF65-F5344CB8AC3E}">
        <p14:creationId xmlns:p14="http://schemas.microsoft.com/office/powerpoint/2010/main" val="19673999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774720" y="1827160"/>
            <a:ext cx="10598331"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３．民間企業のみでは投資判断が真に困難な事業への適格性</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4ABB1CC-6043-1721-38FA-EC61CD160A41}"/>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35962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2">
            <a:extLst>
              <a:ext uri="{FF2B5EF4-FFF2-40B4-BE49-F238E27FC236}">
                <a16:creationId xmlns:a16="http://schemas.microsoft.com/office/drawing/2014/main" id="{BBC3EA99-7C85-BB5F-F52E-0A85A34CE4DE}"/>
              </a:ext>
            </a:extLst>
          </p:cNvPr>
          <p:cNvCxnSpPr>
            <a:cxnSpLocks/>
          </p:cNvCxnSpPr>
          <p:nvPr/>
        </p:nvCxnSpPr>
        <p:spPr>
          <a:xfrm>
            <a:off x="46034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34">
            <a:extLst>
              <a:ext uri="{FF2B5EF4-FFF2-40B4-BE49-F238E27FC236}">
                <a16:creationId xmlns:a16="http://schemas.microsoft.com/office/drawing/2014/main" id="{49B661E2-6A69-7566-6A43-D4F8CF92D1D4}"/>
              </a:ext>
            </a:extLst>
          </p:cNvPr>
          <p:cNvSpPr txBox="1"/>
          <p:nvPr/>
        </p:nvSpPr>
        <p:spPr>
          <a:xfrm>
            <a:off x="460346"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投資判断基準</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8" name="TextBox 39">
            <a:extLst>
              <a:ext uri="{FF2B5EF4-FFF2-40B4-BE49-F238E27FC236}">
                <a16:creationId xmlns:a16="http://schemas.microsoft.com/office/drawing/2014/main" id="{53A6AB8E-4744-5005-C9A5-04D2E0DB34B2}"/>
              </a:ext>
            </a:extLst>
          </p:cNvPr>
          <p:cNvSpPr txBox="1"/>
          <p:nvPr/>
        </p:nvSpPr>
        <p:spPr>
          <a:xfrm>
            <a:off x="460346" y="2910841"/>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IRR</a:t>
            </a:r>
          </a:p>
          <a:p>
            <a:pPr>
              <a:tabLst>
                <a:tab pos="177800" algn="l"/>
              </a:tabLst>
            </a:pPr>
            <a:r>
              <a:rPr kumimoji="1" lang="en-US" altLang="ja-JP" sz="1050">
                <a:solidFill>
                  <a:schemeClr val="tx1"/>
                </a:solidFill>
                <a:latin typeface="Meiryo UI" panose="020B0604030504040204" pitchFamily="50" charset="-128"/>
                <a:ea typeface="Meiryo UI" panose="020B0604030504040204" pitchFamily="50" charset="-128"/>
              </a:rPr>
              <a:t>※	Equity IRR</a:t>
            </a: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	Project IRR</a:t>
            </a:r>
            <a:r>
              <a:rPr kumimoji="1" lang="ja-JP" altLang="en-US" sz="1050">
                <a:solidFill>
                  <a:schemeClr val="tx1"/>
                </a:solidFill>
                <a:latin typeface="Meiryo UI" panose="020B0604030504040204" pitchFamily="50" charset="-128"/>
                <a:ea typeface="Meiryo UI" panose="020B0604030504040204" pitchFamily="50" charset="-128"/>
              </a:rPr>
              <a:t>の</a:t>
            </a:r>
            <a:br>
              <a:rPr kumimoji="1" lang="en-US" altLang="ja-JP" sz="1050">
                <a:solidFill>
                  <a:schemeClr val="tx1"/>
                </a:solidFill>
                <a:latin typeface="Meiryo UI" panose="020B0604030504040204" pitchFamily="50" charset="-128"/>
                <a:ea typeface="Meiryo UI" panose="020B0604030504040204" pitchFamily="50" charset="-128"/>
              </a:rPr>
            </a:b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いずれに該当す</a:t>
            </a: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るか明記すること</a:t>
            </a:r>
            <a:endParaRPr kumimoji="1" lang="en-US" sz="1050">
              <a:solidFill>
                <a:schemeClr val="tx1"/>
              </a:solidFill>
              <a:latin typeface="Meiryo UI" panose="020B0604030504040204" pitchFamily="50" charset="-128"/>
              <a:ea typeface="Meiryo UI" panose="020B0604030504040204" pitchFamily="50" charset="-128"/>
            </a:endParaRPr>
          </a:p>
        </p:txBody>
      </p:sp>
      <p:sp>
        <p:nvSpPr>
          <p:cNvPr id="12" name="TextBox 40">
            <a:extLst>
              <a:ext uri="{FF2B5EF4-FFF2-40B4-BE49-F238E27FC236}">
                <a16:creationId xmlns:a16="http://schemas.microsoft.com/office/drawing/2014/main" id="{D5E4CAE6-1F7E-ECE6-BB86-2B6A803A66A6}"/>
              </a:ext>
            </a:extLst>
          </p:cNvPr>
          <p:cNvSpPr txBox="1"/>
          <p:nvPr/>
        </p:nvSpPr>
        <p:spPr>
          <a:xfrm>
            <a:off x="460346" y="4054536"/>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投資回収期間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1</a:t>
            </a:r>
            <a:r>
              <a:rPr kumimoji="1" lang="ja-JP" altLang="en-US" sz="2000"/>
              <a:t>）経済的基準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補助を前提としない場合は○○であったが、補助対象となることで</a:t>
            </a:r>
            <a:r>
              <a:rPr kumimoji="1" lang="en-US" altLang="ja-JP">
                <a:solidFill>
                  <a:schemeClr val="tx1"/>
                </a:solidFill>
              </a:rPr>
              <a:t>XX</a:t>
            </a:r>
            <a:r>
              <a:rPr kumimoji="1" lang="ja-JP" altLang="en-US">
                <a:solidFill>
                  <a:schemeClr val="tx1"/>
                </a:solidFill>
              </a:rPr>
              <a:t>となる見込み</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3F17CBE-0B58-6E89-706C-E4C1F4A27E3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6" name="Rectangle 15">
            <a:extLst>
              <a:ext uri="{FF2B5EF4-FFF2-40B4-BE49-F238E27FC236}">
                <a16:creationId xmlns:a16="http://schemas.microsoft.com/office/drawing/2014/main" id="{FDA7D817-0390-8CC3-7196-19E1886CD9EC}"/>
              </a:ext>
            </a:extLst>
          </p:cNvPr>
          <p:cNvSpPr/>
          <p:nvPr/>
        </p:nvSpPr>
        <p:spPr>
          <a:xfrm>
            <a:off x="460345" y="1172245"/>
            <a:ext cx="11052000" cy="953477"/>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間接補助対象設備等により処理する〇〇等の処理に係る設備投資計画が、補助を前提としない場合には、投資計画の</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internal rate of return</a:t>
            </a:r>
            <a:r>
              <a:rPr lang="ja-JP" altLang="en-US" sz="1400" i="1">
                <a:solidFill>
                  <a:schemeClr val="tx1"/>
                </a:solidFill>
                <a:latin typeface="Meiryo UI" panose="020B0604030504040204" pitchFamily="50" charset="-128"/>
                <a:ea typeface="Meiryo UI" panose="020B0604030504040204" pitchFamily="50" charset="-128"/>
              </a:rPr>
              <a:t>：内部利益率）や  投資回収期間が投資判断に至る水準には達しないが、補助対象となることで</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及び投資回収期間が投資判断に至る水準に達する計画であるなど、民間企業のみでは経済性の確保が困難な計画となっていること（右下の「審査基準のイメージ」を参照）</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や投資回収期間以外に、自社の投資判断において重視している基準があれば、その基準の補助がない場合／ある場合の数値を記載</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14" name="Straight Connector 22">
            <a:extLst>
              <a:ext uri="{FF2B5EF4-FFF2-40B4-BE49-F238E27FC236}">
                <a16:creationId xmlns:a16="http://schemas.microsoft.com/office/drawing/2014/main" id="{CA40F6C2-2C0E-5583-53DE-4539681073A6}"/>
              </a:ext>
            </a:extLst>
          </p:cNvPr>
          <p:cNvCxnSpPr>
            <a:cxnSpLocks/>
          </p:cNvCxnSpPr>
          <p:nvPr/>
        </p:nvCxnSpPr>
        <p:spPr>
          <a:xfrm>
            <a:off x="188816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34">
            <a:extLst>
              <a:ext uri="{FF2B5EF4-FFF2-40B4-BE49-F238E27FC236}">
                <a16:creationId xmlns:a16="http://schemas.microsoft.com/office/drawing/2014/main" id="{D24EFBCA-7A77-6324-EC29-5A0D032E476F}"/>
              </a:ext>
            </a:extLst>
          </p:cNvPr>
          <p:cNvSpPr txBox="1"/>
          <p:nvPr/>
        </p:nvSpPr>
        <p:spPr>
          <a:xfrm>
            <a:off x="1888167"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補助がない場合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16" name="TextBox 39">
            <a:extLst>
              <a:ext uri="{FF2B5EF4-FFF2-40B4-BE49-F238E27FC236}">
                <a16:creationId xmlns:a16="http://schemas.microsoft.com/office/drawing/2014/main" id="{4E69EAF5-CFA0-1C47-C2EA-A50AD868B5C5}"/>
              </a:ext>
            </a:extLst>
          </p:cNvPr>
          <p:cNvSpPr txBox="1"/>
          <p:nvPr/>
        </p:nvSpPr>
        <p:spPr>
          <a:xfrm>
            <a:off x="1888167"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7" name="TextBox 40">
            <a:extLst>
              <a:ext uri="{FF2B5EF4-FFF2-40B4-BE49-F238E27FC236}">
                <a16:creationId xmlns:a16="http://schemas.microsoft.com/office/drawing/2014/main" id="{463DCCC9-0BE3-4849-8F9B-A7ECE32F5EAC}"/>
              </a:ext>
            </a:extLst>
          </p:cNvPr>
          <p:cNvSpPr txBox="1"/>
          <p:nvPr/>
        </p:nvSpPr>
        <p:spPr>
          <a:xfrm>
            <a:off x="1888167"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2" name="Straight Connector 22">
            <a:extLst>
              <a:ext uri="{FF2B5EF4-FFF2-40B4-BE49-F238E27FC236}">
                <a16:creationId xmlns:a16="http://schemas.microsoft.com/office/drawing/2014/main" id="{B45667A8-95E8-3636-DCD4-BC1AC5347DB0}"/>
              </a:ext>
            </a:extLst>
          </p:cNvPr>
          <p:cNvCxnSpPr>
            <a:cxnSpLocks/>
          </p:cNvCxnSpPr>
          <p:nvPr/>
        </p:nvCxnSpPr>
        <p:spPr>
          <a:xfrm>
            <a:off x="3273645"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34">
            <a:extLst>
              <a:ext uri="{FF2B5EF4-FFF2-40B4-BE49-F238E27FC236}">
                <a16:creationId xmlns:a16="http://schemas.microsoft.com/office/drawing/2014/main" id="{B0404232-819A-E4A3-4D0D-6F90F0F7585D}"/>
              </a:ext>
            </a:extLst>
          </p:cNvPr>
          <p:cNvSpPr txBox="1"/>
          <p:nvPr/>
        </p:nvSpPr>
        <p:spPr>
          <a:xfrm>
            <a:off x="3273645"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補助がある場合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4" name="TextBox 39">
            <a:extLst>
              <a:ext uri="{FF2B5EF4-FFF2-40B4-BE49-F238E27FC236}">
                <a16:creationId xmlns:a16="http://schemas.microsoft.com/office/drawing/2014/main" id="{BACE2BB9-06B6-4364-F157-DBE7F39F368E}"/>
              </a:ext>
            </a:extLst>
          </p:cNvPr>
          <p:cNvSpPr txBox="1"/>
          <p:nvPr/>
        </p:nvSpPr>
        <p:spPr>
          <a:xfrm>
            <a:off x="3273645"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40">
            <a:extLst>
              <a:ext uri="{FF2B5EF4-FFF2-40B4-BE49-F238E27FC236}">
                <a16:creationId xmlns:a16="http://schemas.microsoft.com/office/drawing/2014/main" id="{5CA606AE-A7B0-D4CD-6AA3-FC1EDE32E013}"/>
              </a:ext>
            </a:extLst>
          </p:cNvPr>
          <p:cNvSpPr txBox="1"/>
          <p:nvPr/>
        </p:nvSpPr>
        <p:spPr>
          <a:xfrm>
            <a:off x="3273645"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7" name="Straight Connector 22">
            <a:extLst>
              <a:ext uri="{FF2B5EF4-FFF2-40B4-BE49-F238E27FC236}">
                <a16:creationId xmlns:a16="http://schemas.microsoft.com/office/drawing/2014/main" id="{7FD102AB-D069-68F1-0FB6-FE1881BE0184}"/>
              </a:ext>
            </a:extLst>
          </p:cNvPr>
          <p:cNvCxnSpPr>
            <a:cxnSpLocks/>
          </p:cNvCxnSpPr>
          <p:nvPr/>
        </p:nvCxnSpPr>
        <p:spPr>
          <a:xfrm>
            <a:off x="4659123"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34">
            <a:extLst>
              <a:ext uri="{FF2B5EF4-FFF2-40B4-BE49-F238E27FC236}">
                <a16:creationId xmlns:a16="http://schemas.microsoft.com/office/drawing/2014/main" id="{BBB90D36-10CB-D03B-7CC5-08C914D441E1}"/>
              </a:ext>
            </a:extLst>
          </p:cNvPr>
          <p:cNvSpPr txBox="1"/>
          <p:nvPr/>
        </p:nvSpPr>
        <p:spPr>
          <a:xfrm>
            <a:off x="4659123"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自社の</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投資判断基準値</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9" name="TextBox 39">
            <a:extLst>
              <a:ext uri="{FF2B5EF4-FFF2-40B4-BE49-F238E27FC236}">
                <a16:creationId xmlns:a16="http://schemas.microsoft.com/office/drawing/2014/main" id="{617F5AE3-1EB6-7CF8-5CD4-71E0605AAB96}"/>
              </a:ext>
            </a:extLst>
          </p:cNvPr>
          <p:cNvSpPr txBox="1"/>
          <p:nvPr/>
        </p:nvSpPr>
        <p:spPr>
          <a:xfrm>
            <a:off x="4659123"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0" name="TextBox 40">
            <a:extLst>
              <a:ext uri="{FF2B5EF4-FFF2-40B4-BE49-F238E27FC236}">
                <a16:creationId xmlns:a16="http://schemas.microsoft.com/office/drawing/2014/main" id="{F811B640-2A69-B230-DC9D-1CC41E59AC0E}"/>
              </a:ext>
            </a:extLst>
          </p:cNvPr>
          <p:cNvSpPr txBox="1"/>
          <p:nvPr/>
        </p:nvSpPr>
        <p:spPr>
          <a:xfrm>
            <a:off x="4659123"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34" name="Straight Connector 22">
            <a:extLst>
              <a:ext uri="{FF2B5EF4-FFF2-40B4-BE49-F238E27FC236}">
                <a16:creationId xmlns:a16="http://schemas.microsoft.com/office/drawing/2014/main" id="{AE9FBFA3-B87D-2B33-D372-6A858D93D2B2}"/>
              </a:ext>
            </a:extLst>
          </p:cNvPr>
          <p:cNvCxnSpPr>
            <a:cxnSpLocks/>
          </p:cNvCxnSpPr>
          <p:nvPr/>
        </p:nvCxnSpPr>
        <p:spPr>
          <a:xfrm>
            <a:off x="6044601" y="2893314"/>
            <a:ext cx="551874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83D534-D2F6-4E0C-0C16-74CE0C2AC8A8}"/>
              </a:ext>
            </a:extLst>
          </p:cNvPr>
          <p:cNvSpPr txBox="1"/>
          <p:nvPr/>
        </p:nvSpPr>
        <p:spPr>
          <a:xfrm>
            <a:off x="6044601" y="2515065"/>
            <a:ext cx="5518749"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導出過程（計算式により、定量的に記載すること）</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36" name="TextBox 39">
            <a:extLst>
              <a:ext uri="{FF2B5EF4-FFF2-40B4-BE49-F238E27FC236}">
                <a16:creationId xmlns:a16="http://schemas.microsoft.com/office/drawing/2014/main" id="{61D88752-68A7-D0DD-077E-83AFF48E7C33}"/>
              </a:ext>
            </a:extLst>
          </p:cNvPr>
          <p:cNvSpPr txBox="1"/>
          <p:nvPr/>
        </p:nvSpPr>
        <p:spPr>
          <a:xfrm>
            <a:off x="6044601" y="2910841"/>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7" name="TextBox 40">
            <a:extLst>
              <a:ext uri="{FF2B5EF4-FFF2-40B4-BE49-F238E27FC236}">
                <a16:creationId xmlns:a16="http://schemas.microsoft.com/office/drawing/2014/main" id="{DEFBEA9D-F973-A617-A537-6B1854320136}"/>
              </a:ext>
            </a:extLst>
          </p:cNvPr>
          <p:cNvSpPr txBox="1"/>
          <p:nvPr/>
        </p:nvSpPr>
        <p:spPr>
          <a:xfrm>
            <a:off x="6044601" y="4054536"/>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9" name="ee4pHeader1">
            <a:extLst>
              <a:ext uri="{FF2B5EF4-FFF2-40B4-BE49-F238E27FC236}">
                <a16:creationId xmlns:a16="http://schemas.microsoft.com/office/drawing/2014/main" id="{B4082D92-5DEF-1CCB-7C6D-C5B6FA3F34EE}"/>
              </a:ext>
            </a:extLst>
          </p:cNvPr>
          <p:cNvSpPr txBox="1"/>
          <p:nvPr/>
        </p:nvSpPr>
        <p:spPr>
          <a:xfrm>
            <a:off x="323787" y="2148184"/>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0" name="Straight Connector 83">
            <a:extLst>
              <a:ext uri="{FF2B5EF4-FFF2-40B4-BE49-F238E27FC236}">
                <a16:creationId xmlns:a16="http://schemas.microsoft.com/office/drawing/2014/main" id="{F90AA516-2C77-E0A1-D5AE-456D9936306D}"/>
              </a:ext>
            </a:extLst>
          </p:cNvPr>
          <p:cNvCxnSpPr/>
          <p:nvPr/>
        </p:nvCxnSpPr>
        <p:spPr>
          <a:xfrm>
            <a:off x="320663" y="2463716"/>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ee4pHeader1">
            <a:extLst>
              <a:ext uri="{FF2B5EF4-FFF2-40B4-BE49-F238E27FC236}">
                <a16:creationId xmlns:a16="http://schemas.microsoft.com/office/drawing/2014/main" id="{D0CA9E05-3708-AB36-8AE7-1ABFDC3AEB7D}"/>
              </a:ext>
            </a:extLst>
          </p:cNvPr>
          <p:cNvSpPr txBox="1"/>
          <p:nvPr/>
        </p:nvSpPr>
        <p:spPr>
          <a:xfrm>
            <a:off x="323787" y="5234239"/>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その他の投資判断基準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2" name="Straight Connector 83">
            <a:extLst>
              <a:ext uri="{FF2B5EF4-FFF2-40B4-BE49-F238E27FC236}">
                <a16:creationId xmlns:a16="http://schemas.microsoft.com/office/drawing/2014/main" id="{22E9654A-FDAC-6C39-5FFC-9F2511B74D46}"/>
              </a:ext>
            </a:extLst>
          </p:cNvPr>
          <p:cNvCxnSpPr/>
          <p:nvPr/>
        </p:nvCxnSpPr>
        <p:spPr>
          <a:xfrm>
            <a:off x="320663" y="5549771"/>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40">
            <a:extLst>
              <a:ext uri="{FF2B5EF4-FFF2-40B4-BE49-F238E27FC236}">
                <a16:creationId xmlns:a16="http://schemas.microsoft.com/office/drawing/2014/main" id="{FBA9296C-51A7-8CEC-40B1-B5247777498F}"/>
              </a:ext>
            </a:extLst>
          </p:cNvPr>
          <p:cNvSpPr txBox="1"/>
          <p:nvPr/>
        </p:nvSpPr>
        <p:spPr>
          <a:xfrm>
            <a:off x="460347" y="5671675"/>
            <a:ext cx="5744060"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lvl="1" indent="-177800">
              <a:buSzPct val="100000"/>
              <a:buFont typeface="Arial" panose="020B0604020202020204" pitchFamily="34" charset="0"/>
              <a:buChar char="•"/>
            </a:pPr>
            <a:r>
              <a:rPr kumimoji="1" lang="ja-JP" altLang="en-US" sz="1400">
                <a:solidFill>
                  <a:schemeClr val="tx1"/>
                </a:solidFill>
                <a:ea typeface="Meiryo UI" panose="020B0604030504040204" pitchFamily="50" charset="-128"/>
              </a:rPr>
              <a:t>その他、自社における投資判断の考え方、</a:t>
            </a:r>
            <a:r>
              <a:rPr kumimoji="1" lang="zh-TW" altLang="en-US" sz="1400">
                <a:solidFill>
                  <a:schemeClr val="tx1"/>
                </a:solidFill>
                <a:ea typeface="Meiryo UI" panose="020B0604030504040204" pitchFamily="50" charset="-128"/>
              </a:rPr>
              <a:t>本事業</a:t>
            </a:r>
            <a:r>
              <a:rPr kumimoji="1" lang="ja-JP" altLang="en-US" sz="1400">
                <a:solidFill>
                  <a:schemeClr val="tx1"/>
                </a:solidFill>
                <a:ea typeface="Meiryo UI" panose="020B0604030504040204" pitchFamily="50" charset="-128"/>
              </a:rPr>
              <a:t>実施による影響及びその導出過程を定量的な観点も含め記載すること</a:t>
            </a:r>
            <a:endParaRPr kumimoji="1" lang="en-US" altLang="ja-JP" sz="1400">
              <a:solidFill>
                <a:schemeClr val="tx1"/>
              </a:solidFill>
              <a:ea typeface="Meiryo UI" panose="020B0604030504040204" pitchFamily="50" charset="-128"/>
            </a:endParaRPr>
          </a:p>
        </p:txBody>
      </p:sp>
      <p:sp>
        <p:nvSpPr>
          <p:cNvPr id="9" name="正方形/長方形 8">
            <a:extLst>
              <a:ext uri="{FF2B5EF4-FFF2-40B4-BE49-F238E27FC236}">
                <a16:creationId xmlns:a16="http://schemas.microsoft.com/office/drawing/2014/main" id="{E4B881E6-EBEE-039A-1363-7227A4CBA30F}"/>
              </a:ext>
            </a:extLst>
          </p:cNvPr>
          <p:cNvSpPr/>
          <p:nvPr/>
        </p:nvSpPr>
        <p:spPr>
          <a:xfrm>
            <a:off x="7108115" y="3037167"/>
            <a:ext cx="4787764" cy="32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審査基</a:t>
            </a:r>
            <a:r>
              <a:rPr kumimoji="1" lang="ja-JP" altLang="en-US" sz="1400" strike="sngStrike">
                <a:solidFill>
                  <a:schemeClr val="tx1"/>
                </a:solidFill>
                <a:latin typeface="Meiryo UI" panose="020B0604030504040204" pitchFamily="50" charset="-128"/>
                <a:ea typeface="Meiryo UI" panose="020B0604030504040204" pitchFamily="50" charset="-128"/>
              </a:rPr>
              <a:t>準</a:t>
            </a:r>
            <a:r>
              <a:rPr kumimoji="1" lang="ja-JP" altLang="en-US" sz="1400">
                <a:solidFill>
                  <a:schemeClr val="tx1"/>
                </a:solidFill>
                <a:latin typeface="Meiryo UI" panose="020B0604030504040204" pitchFamily="50" charset="-128"/>
                <a:ea typeface="Meiryo UI" panose="020B0604030504040204" pitchFamily="50" charset="-128"/>
              </a:rPr>
              <a:t>のイメージ</a:t>
            </a:r>
            <a:endParaRPr kumimoji="1" lang="en-US" altLang="ja-JP">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補助がない場合及び補助がある場合の赤枠を両方とも満たすこと</a:t>
            </a:r>
            <a:endParaRPr kumimoji="1" lang="en-US" altLang="ja-JP" sz="1200">
              <a:solidFill>
                <a:schemeClr val="tx1"/>
              </a:solidFill>
              <a:latin typeface="Meiryo UI" panose="020B0604030504040204" pitchFamily="50" charset="-128"/>
              <a:ea typeface="Meiryo UI" panose="020B0604030504040204" pitchFamily="50" charset="-128"/>
            </a:endParaRPr>
          </a:p>
          <a:p>
            <a:pPr algn="r">
              <a:spcBef>
                <a:spcPts val="600"/>
              </a:spcBef>
            </a:pPr>
            <a:r>
              <a:rPr kumimoji="1" lang="ja-JP" altLang="en-US" sz="1050">
                <a:solidFill>
                  <a:schemeClr val="tx1"/>
                </a:solidFill>
                <a:latin typeface="Meiryo UI" panose="020B0604030504040204" pitchFamily="50" charset="-128"/>
                <a:ea typeface="Meiryo UI" panose="020B0604030504040204" pitchFamily="50" charset="-128"/>
              </a:rPr>
              <a:t>凡例：〇基準値に達する、✕基準値に達しない</a:t>
            </a:r>
            <a:endParaRPr kumimoji="1" lang="en-US" sz="1050">
              <a:solidFill>
                <a:schemeClr val="tx1"/>
              </a:solidFill>
              <a:latin typeface="Meiryo UI" panose="020B0604030504040204" pitchFamily="50" charset="-128"/>
              <a:ea typeface="Meiryo UI" panose="020B0604030504040204" pitchFamily="50" charset="-128"/>
            </a:endParaRPr>
          </a:p>
        </p:txBody>
      </p:sp>
      <p:graphicFrame>
        <p:nvGraphicFramePr>
          <p:cNvPr id="21" name="表 25">
            <a:extLst>
              <a:ext uri="{FF2B5EF4-FFF2-40B4-BE49-F238E27FC236}">
                <a16:creationId xmlns:a16="http://schemas.microsoft.com/office/drawing/2014/main" id="{3A385799-A9CD-302D-6802-9BF964F6C280}"/>
              </a:ext>
            </a:extLst>
          </p:cNvPr>
          <p:cNvGraphicFramePr>
            <a:graphicFrameLocks noGrp="1"/>
          </p:cNvGraphicFramePr>
          <p:nvPr/>
        </p:nvGraphicFramePr>
        <p:xfrm>
          <a:off x="7227878" y="3881437"/>
          <a:ext cx="3312000" cy="2324400"/>
        </p:xfrm>
        <a:graphic>
          <a:graphicData uri="http://schemas.openxmlformats.org/drawingml/2006/table">
            <a:tbl>
              <a:tblPr firstRow="1" bandRow="1">
                <a:tableStyleId>{5C22544A-7EE6-4342-B048-85BDC9FD1C3A}</a:tableStyleId>
              </a:tblPr>
              <a:tblGrid>
                <a:gridCol w="720000">
                  <a:extLst>
                    <a:ext uri="{9D8B030D-6E8A-4147-A177-3AD203B41FA5}">
                      <a16:colId xmlns:a16="http://schemas.microsoft.com/office/drawing/2014/main" val="1541622440"/>
                    </a:ext>
                  </a:extLst>
                </a:gridCol>
                <a:gridCol w="720000">
                  <a:extLst>
                    <a:ext uri="{9D8B030D-6E8A-4147-A177-3AD203B41FA5}">
                      <a16:colId xmlns:a16="http://schemas.microsoft.com/office/drawing/2014/main" val="1048493979"/>
                    </a:ext>
                  </a:extLst>
                </a:gridCol>
                <a:gridCol w="432000">
                  <a:extLst>
                    <a:ext uri="{9D8B030D-6E8A-4147-A177-3AD203B41FA5}">
                      <a16:colId xmlns:a16="http://schemas.microsoft.com/office/drawing/2014/main" val="79989130"/>
                    </a:ext>
                  </a:extLst>
                </a:gridCol>
                <a:gridCol w="720000">
                  <a:extLst>
                    <a:ext uri="{9D8B030D-6E8A-4147-A177-3AD203B41FA5}">
                      <a16:colId xmlns:a16="http://schemas.microsoft.com/office/drawing/2014/main" val="3555249619"/>
                    </a:ext>
                  </a:extLst>
                </a:gridCol>
                <a:gridCol w="720000">
                  <a:extLst>
                    <a:ext uri="{9D8B030D-6E8A-4147-A177-3AD203B41FA5}">
                      <a16:colId xmlns:a16="http://schemas.microsoft.com/office/drawing/2014/main" val="1863338362"/>
                    </a:ext>
                  </a:extLst>
                </a:gridCol>
              </a:tblGrid>
              <a:tr h="144000">
                <a:tc gridSpan="2">
                  <a:txBody>
                    <a:bodyPr/>
                    <a:lstStyle/>
                    <a:p>
                      <a:pPr algn="ctr"/>
                      <a:r>
                        <a:rPr lang="ja-JP" altLang="en-US" sz="1100">
                          <a:latin typeface="Meiryo UI" panose="020B0604030504040204" pitchFamily="50" charset="-128"/>
                          <a:ea typeface="Meiryo UI" panose="020B0604030504040204" pitchFamily="50" charset="-128"/>
                        </a:rPr>
                        <a:t>補助がない場合</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p>
                  </a:txBody>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ja-JP" altLang="en-US" sz="1100">
                          <a:solidFill>
                            <a:schemeClr val="bg1"/>
                          </a:solidFill>
                          <a:latin typeface="Meiryo UI" panose="020B0604030504040204" pitchFamily="50" charset="-128"/>
                          <a:ea typeface="Meiryo UI" panose="020B0604030504040204" pitchFamily="50" charset="-128"/>
                        </a:rPr>
                        <a:t>補助がある場合</a:t>
                      </a:r>
                      <a:endParaRPr lang="en-US" sz="1100">
                        <a:solidFill>
                          <a:schemeClr val="bg1"/>
                        </a:solidFill>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solidFill>
                          <a:schemeClr val="bg1"/>
                        </a:solidFill>
                      </a:endParaRPr>
                    </a:p>
                  </a:txBody>
                  <a:tcPr>
                    <a:solidFill>
                      <a:schemeClr val="tx1">
                        <a:lumMod val="50000"/>
                        <a:lumOff val="50000"/>
                      </a:schemeClr>
                    </a:solidFill>
                  </a:tcPr>
                </a:tc>
                <a:extLst>
                  <a:ext uri="{0D108BD9-81ED-4DB2-BD59-A6C34878D82A}">
                    <a16:rowId xmlns:a16="http://schemas.microsoft.com/office/drawing/2014/main" val="3866111226"/>
                  </a:ext>
                </a:extLst>
              </a:tr>
              <a:tr h="144000">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930237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2983339503"/>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58115606"/>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446452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247129"/>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いずれか又は両方とも</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3"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2277120"/>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58754703"/>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052775"/>
                  </a:ext>
                </a:extLst>
              </a:tr>
            </a:tbl>
          </a:graphicData>
        </a:graphic>
      </p:graphicFrame>
      <p:cxnSp>
        <p:nvCxnSpPr>
          <p:cNvPr id="10" name="直線矢印コネクタ 9">
            <a:extLst>
              <a:ext uri="{FF2B5EF4-FFF2-40B4-BE49-F238E27FC236}">
                <a16:creationId xmlns:a16="http://schemas.microsoft.com/office/drawing/2014/main" id="{1B5BD8E6-F1AB-B348-A7EF-E139DE30E82E}"/>
              </a:ext>
            </a:extLst>
          </p:cNvPr>
          <p:cNvCxnSpPr>
            <a:cxnSpLocks/>
            <a:stCxn id="11" idx="3"/>
            <a:endCxn id="13" idx="1"/>
          </p:cNvCxnSpPr>
          <p:nvPr/>
        </p:nvCxnSpPr>
        <p:spPr>
          <a:xfrm>
            <a:off x="8669395" y="5120997"/>
            <a:ext cx="43932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2ECCDDE0-72DB-70DB-39E0-98040723B3CB}"/>
              </a:ext>
            </a:extLst>
          </p:cNvPr>
          <p:cNvSpPr/>
          <p:nvPr/>
        </p:nvSpPr>
        <p:spPr>
          <a:xfrm>
            <a:off x="8357784" y="4760997"/>
            <a:ext cx="311611"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369606ED-E313-5E58-ECD9-4257C84F03A6}"/>
              </a:ext>
            </a:extLst>
          </p:cNvPr>
          <p:cNvSpPr/>
          <p:nvPr/>
        </p:nvSpPr>
        <p:spPr>
          <a:xfrm>
            <a:off x="9108716" y="4760997"/>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F6294FB-199E-E7B9-CE22-FE098282DAC9}"/>
              </a:ext>
            </a:extLst>
          </p:cNvPr>
          <p:cNvSpPr/>
          <p:nvPr/>
        </p:nvSpPr>
        <p:spPr>
          <a:xfrm>
            <a:off x="9108716" y="5485554"/>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a:extLst>
              <a:ext uri="{FF2B5EF4-FFF2-40B4-BE49-F238E27FC236}">
                <a16:creationId xmlns:a16="http://schemas.microsoft.com/office/drawing/2014/main" id="{C4CDC373-E73C-2482-394D-351C1E0D9119}"/>
              </a:ext>
            </a:extLst>
          </p:cNvPr>
          <p:cNvCxnSpPr>
            <a:cxnSpLocks/>
            <a:stCxn id="11" idx="3"/>
            <a:endCxn id="18" idx="1"/>
          </p:cNvCxnSpPr>
          <p:nvPr/>
        </p:nvCxnSpPr>
        <p:spPr>
          <a:xfrm>
            <a:off x="8669395" y="5120997"/>
            <a:ext cx="439321" cy="724557"/>
          </a:xfrm>
          <a:prstGeom prst="bentConnector3">
            <a:avLst>
              <a:gd name="adj1" fmla="val 50000"/>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57D0C63D-DA7A-DE5B-1784-2B5A460E85BF}"/>
              </a:ext>
            </a:extLst>
          </p:cNvPr>
          <p:cNvCxnSpPr>
            <a:cxnSpLocks/>
            <a:stCxn id="48" idx="3"/>
          </p:cNvCxnSpPr>
          <p:nvPr/>
        </p:nvCxnSpPr>
        <p:spPr>
          <a:xfrm>
            <a:off x="8669395" y="4652109"/>
            <a:ext cx="227269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514D727C-0AD1-827C-D5DF-A7ECD4841410}"/>
              </a:ext>
            </a:extLst>
          </p:cNvPr>
          <p:cNvSpPr/>
          <p:nvPr/>
        </p:nvSpPr>
        <p:spPr>
          <a:xfrm>
            <a:off x="8357784" y="4537402"/>
            <a:ext cx="311611"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0DD29C9-F87B-090D-65D0-32F6D8DFD651}"/>
              </a:ext>
            </a:extLst>
          </p:cNvPr>
          <p:cNvSpPr/>
          <p:nvPr/>
        </p:nvSpPr>
        <p:spPr>
          <a:xfrm>
            <a:off x="10942086" y="4537402"/>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5" name="直線矢印コネクタ 54">
            <a:extLst>
              <a:ext uri="{FF2B5EF4-FFF2-40B4-BE49-F238E27FC236}">
                <a16:creationId xmlns:a16="http://schemas.microsoft.com/office/drawing/2014/main" id="{A2F95F48-6D53-D3FC-8286-F0E629073009}"/>
              </a:ext>
            </a:extLst>
          </p:cNvPr>
          <p:cNvCxnSpPr>
            <a:cxnSpLocks/>
            <a:stCxn id="13" idx="3"/>
          </p:cNvCxnSpPr>
          <p:nvPr/>
        </p:nvCxnSpPr>
        <p:spPr>
          <a:xfrm>
            <a:off x="10539878" y="5120997"/>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FF953BCB-54EB-674A-C5EB-78FECA0BB89C}"/>
              </a:ext>
            </a:extLst>
          </p:cNvPr>
          <p:cNvSpPr/>
          <p:nvPr/>
        </p:nvSpPr>
        <p:spPr>
          <a:xfrm>
            <a:off x="10942086" y="5006290"/>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rgbClr val="FF0000"/>
                </a:solidFill>
                <a:latin typeface="Meiryo UI" panose="020B0604030504040204" pitchFamily="50" charset="-128"/>
                <a:ea typeface="Meiryo UI" panose="020B0604030504040204" pitchFamily="50" charset="-128"/>
              </a:rPr>
              <a:t>審査基準を</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満たす</a:t>
            </a:r>
            <a:endParaRPr kumimoji="1" lang="en-US" sz="1200">
              <a:solidFill>
                <a:srgbClr val="FF0000"/>
              </a:solidFill>
              <a:latin typeface="Meiryo UI" panose="020B0604030504040204" pitchFamily="50" charset="-128"/>
              <a:ea typeface="Meiryo UI" panose="020B0604030504040204" pitchFamily="50" charset="-128"/>
            </a:endParaRPr>
          </a:p>
        </p:txBody>
      </p:sp>
      <p:cxnSp>
        <p:nvCxnSpPr>
          <p:cNvPr id="62" name="直線矢印コネクタ 61">
            <a:extLst>
              <a:ext uri="{FF2B5EF4-FFF2-40B4-BE49-F238E27FC236}">
                <a16:creationId xmlns:a16="http://schemas.microsoft.com/office/drawing/2014/main" id="{F6100DB7-B253-C122-57C4-871F5016C7EA}"/>
              </a:ext>
            </a:extLst>
          </p:cNvPr>
          <p:cNvCxnSpPr>
            <a:cxnSpLocks/>
          </p:cNvCxnSpPr>
          <p:nvPr/>
        </p:nvCxnSpPr>
        <p:spPr>
          <a:xfrm>
            <a:off x="10539878" y="5845554"/>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DD8255A2-0E98-0EA0-A302-0C5121CCD64D}"/>
              </a:ext>
            </a:extLst>
          </p:cNvPr>
          <p:cNvSpPr/>
          <p:nvPr/>
        </p:nvSpPr>
        <p:spPr>
          <a:xfrm>
            <a:off x="10942086" y="5730847"/>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816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2</a:t>
            </a:r>
            <a:r>
              <a:rPr kumimoji="1" lang="ja-JP" altLang="en-US" sz="2000"/>
              <a:t>）技術的基準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○○の観点から、補助対象となる〇〇等の処理に係る技術は先進性を有する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6" name="Straight Connector 68">
            <a:extLst>
              <a:ext uri="{FF2B5EF4-FFF2-40B4-BE49-F238E27FC236}">
                <a16:creationId xmlns:a16="http://schemas.microsoft.com/office/drawing/2014/main" id="{5FAE814B-5E56-2A24-D452-E979569AC8AE}"/>
              </a:ext>
            </a:extLst>
          </p:cNvPr>
          <p:cNvCxnSpPr>
            <a:cxnSpLocks/>
          </p:cNvCxnSpPr>
          <p:nvPr/>
        </p:nvCxnSpPr>
        <p:spPr>
          <a:xfrm>
            <a:off x="6096000" y="2685779"/>
            <a:ext cx="324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69">
            <a:extLst>
              <a:ext uri="{FF2B5EF4-FFF2-40B4-BE49-F238E27FC236}">
                <a16:creationId xmlns:a16="http://schemas.microsoft.com/office/drawing/2014/main" id="{95AE5AD5-1304-868A-FBB5-AC8D8A6C0F2E}"/>
              </a:ext>
            </a:extLst>
          </p:cNvPr>
          <p:cNvSpPr txBox="1"/>
          <p:nvPr/>
        </p:nvSpPr>
        <p:spPr>
          <a:xfrm>
            <a:off x="6096000" y="2336752"/>
            <a:ext cx="461074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設備等の先進性</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1" name="Straight Connector 68">
            <a:extLst>
              <a:ext uri="{FF2B5EF4-FFF2-40B4-BE49-F238E27FC236}">
                <a16:creationId xmlns:a16="http://schemas.microsoft.com/office/drawing/2014/main" id="{A33203C8-47CE-A25D-D910-17F581C0BF5A}"/>
              </a:ext>
            </a:extLst>
          </p:cNvPr>
          <p:cNvCxnSpPr>
            <a:cxnSpLocks/>
          </p:cNvCxnSpPr>
          <p:nvPr/>
        </p:nvCxnSpPr>
        <p:spPr>
          <a:xfrm>
            <a:off x="636567" y="2685779"/>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69">
            <a:extLst>
              <a:ext uri="{FF2B5EF4-FFF2-40B4-BE49-F238E27FC236}">
                <a16:creationId xmlns:a16="http://schemas.microsoft.com/office/drawing/2014/main" id="{EF111D9E-148C-9743-7DCA-B87FDE57CEE9}"/>
              </a:ext>
            </a:extLst>
          </p:cNvPr>
          <p:cNvSpPr txBox="1"/>
          <p:nvPr/>
        </p:nvSpPr>
        <p:spPr>
          <a:xfrm>
            <a:off x="791939" y="2372871"/>
            <a:ext cx="3960000"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TRL</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Technology Readiness Level</a:t>
            </a:r>
            <a:r>
              <a:rPr kumimoji="1" lang="ja-JP" altLang="en-US" sz="1400">
                <a:solidFill>
                  <a:schemeClr val="tx1"/>
                </a:solidFill>
                <a:latin typeface="Meiryo UI" panose="020B0604030504040204" pitchFamily="50" charset="-128"/>
                <a:ea typeface="Meiryo UI" panose="020B0604030504040204" pitchFamily="50" charset="-128"/>
              </a:rPr>
              <a:t>）等</a:t>
            </a:r>
          </a:p>
        </p:txBody>
      </p:sp>
      <p:grpSp>
        <p:nvGrpSpPr>
          <p:cNvPr id="21" name="グループ化 20">
            <a:extLst>
              <a:ext uri="{FF2B5EF4-FFF2-40B4-BE49-F238E27FC236}">
                <a16:creationId xmlns:a16="http://schemas.microsoft.com/office/drawing/2014/main" id="{B496B1D9-48E6-3948-DB65-C100D685485A}"/>
              </a:ext>
            </a:extLst>
          </p:cNvPr>
          <p:cNvGrpSpPr/>
          <p:nvPr/>
        </p:nvGrpSpPr>
        <p:grpSpPr>
          <a:xfrm>
            <a:off x="636566" y="4738225"/>
            <a:ext cx="3960001" cy="468000"/>
            <a:chOff x="636566" y="4085707"/>
            <a:chExt cx="3960001" cy="468000"/>
          </a:xfrm>
        </p:grpSpPr>
        <p:cxnSp>
          <p:nvCxnSpPr>
            <p:cNvPr id="14" name="Straight Connector 68">
              <a:extLst>
                <a:ext uri="{FF2B5EF4-FFF2-40B4-BE49-F238E27FC236}">
                  <a16:creationId xmlns:a16="http://schemas.microsoft.com/office/drawing/2014/main" id="{4333130B-6378-3129-975F-53F92E49A2E4}"/>
                </a:ext>
              </a:extLst>
            </p:cNvPr>
            <p:cNvCxnSpPr>
              <a:cxnSpLocks/>
            </p:cNvCxnSpPr>
            <p:nvPr/>
          </p:nvCxnSpPr>
          <p:spPr>
            <a:xfrm>
              <a:off x="636567" y="4553707"/>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69">
              <a:extLst>
                <a:ext uri="{FF2B5EF4-FFF2-40B4-BE49-F238E27FC236}">
                  <a16:creationId xmlns:a16="http://schemas.microsoft.com/office/drawing/2014/main" id="{60ACAFDD-190C-C13C-F4DF-DC57EFFC1F26}"/>
                </a:ext>
              </a:extLst>
            </p:cNvPr>
            <p:cNvSpPr txBox="1"/>
            <p:nvPr/>
          </p:nvSpPr>
          <p:spPr>
            <a:xfrm>
              <a:off x="636566" y="4085707"/>
              <a:ext cx="3960000" cy="468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商用目的での使用が限定的であること</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に対する追加の説明</a:t>
              </a:r>
              <a:endParaRPr kumimoji="1" lang="en-US" altLang="ja-JP" sz="1400">
                <a:solidFill>
                  <a:srgbClr val="FF0000"/>
                </a:solidFill>
                <a:highlight>
                  <a:srgbClr val="FFFF00"/>
                </a:highlight>
                <a:latin typeface="Meiryo UI" panose="020B0604030504040204" pitchFamily="50" charset="-128"/>
                <a:ea typeface="Meiryo UI" panose="020B0604030504040204" pitchFamily="50" charset="-128"/>
              </a:endParaRPr>
            </a:p>
          </p:txBody>
        </p:sp>
      </p:grpSp>
      <p:sp>
        <p:nvSpPr>
          <p:cNvPr id="19" name="TextBox 35" descr="ｔ">
            <a:extLst>
              <a:ext uri="{FF2B5EF4-FFF2-40B4-BE49-F238E27FC236}">
                <a16:creationId xmlns:a16="http://schemas.microsoft.com/office/drawing/2014/main" id="{86592024-6AEC-E6A6-0502-741CE9482E85}"/>
              </a:ext>
            </a:extLst>
          </p:cNvPr>
          <p:cNvSpPr txBox="1"/>
          <p:nvPr/>
        </p:nvSpPr>
        <p:spPr>
          <a:xfrm>
            <a:off x="662731" y="3326568"/>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3BDF1C5A-B13B-874E-453F-A24EE0E62985}"/>
              </a:ext>
            </a:extLst>
          </p:cNvPr>
          <p:cNvSpPr txBox="1"/>
          <p:nvPr/>
        </p:nvSpPr>
        <p:spPr>
          <a:xfrm>
            <a:off x="662731" y="2864105"/>
            <a:ext cx="3998869"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400" b="1">
                <a:solidFill>
                  <a:schemeClr val="tx1"/>
                </a:solidFill>
                <a:latin typeface="Meiryo UI" panose="020B0604030504040204" pitchFamily="50" charset="-128"/>
                <a:ea typeface="Meiryo UI" panose="020B0604030504040204" pitchFamily="50" charset="-128"/>
              </a:rPr>
              <a:t>TRL</a:t>
            </a:r>
            <a:r>
              <a:rPr kumimoji="1" lang="ja-JP" altLang="en-US" sz="1400" b="1">
                <a:solidFill>
                  <a:schemeClr val="tx1"/>
                </a:solidFill>
                <a:latin typeface="Meiryo UI" panose="020B0604030504040204" pitchFamily="50" charset="-128"/>
                <a:ea typeface="Meiryo UI" panose="020B0604030504040204" pitchFamily="50" charset="-128"/>
              </a:rPr>
              <a:t>：</a:t>
            </a:r>
            <a:r>
              <a:rPr kumimoji="1" lang="en-US" altLang="ja-JP" sz="1400" b="1">
                <a:solidFill>
                  <a:schemeClr val="tx1"/>
                </a:solidFill>
                <a:latin typeface="Meiryo UI" panose="020B0604030504040204" pitchFamily="50" charset="-128"/>
                <a:ea typeface="Meiryo UI" panose="020B0604030504040204" pitchFamily="50" charset="-128"/>
              </a:rPr>
              <a:t>XX</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TextBox 35" descr="ｔ">
            <a:extLst>
              <a:ext uri="{FF2B5EF4-FFF2-40B4-BE49-F238E27FC236}">
                <a16:creationId xmlns:a16="http://schemas.microsoft.com/office/drawing/2014/main" id="{56B3B600-3FE8-D99E-F159-093F7D728EDA}"/>
              </a:ext>
            </a:extLst>
          </p:cNvPr>
          <p:cNvSpPr txBox="1"/>
          <p:nvPr/>
        </p:nvSpPr>
        <p:spPr>
          <a:xfrm>
            <a:off x="662731" y="5418947"/>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TextBox 35" descr="ｔ">
            <a:extLst>
              <a:ext uri="{FF2B5EF4-FFF2-40B4-BE49-F238E27FC236}">
                <a16:creationId xmlns:a16="http://schemas.microsoft.com/office/drawing/2014/main" id="{9B214298-023A-0520-F372-807F8D84F990}"/>
              </a:ext>
            </a:extLst>
          </p:cNvPr>
          <p:cNvSpPr txBox="1"/>
          <p:nvPr/>
        </p:nvSpPr>
        <p:spPr>
          <a:xfrm>
            <a:off x="6096000" y="2724471"/>
            <a:ext cx="5467350" cy="388661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AF96CC6-B52F-9CE7-466B-C5AC7D9510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8" name="Rectangle 15">
            <a:extLst>
              <a:ext uri="{FF2B5EF4-FFF2-40B4-BE49-F238E27FC236}">
                <a16:creationId xmlns:a16="http://schemas.microsoft.com/office/drawing/2014/main" id="{8597DBDE-D4AC-4A4A-A6D3-7FC02B50DCCC}"/>
              </a:ext>
            </a:extLst>
          </p:cNvPr>
          <p:cNvSpPr/>
          <p:nvPr/>
        </p:nvSpPr>
        <p:spPr>
          <a:xfrm>
            <a:off x="460346" y="1172244"/>
            <a:ext cx="10778397" cy="103817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間接補助対象設備等により処理する〇〇等に係る設備投資において用いられる技術が、商用目的での使用が限定的であることを</a:t>
            </a:r>
            <a:r>
              <a:rPr lang="en-US" altLang="ja-JP" sz="1400" i="1">
                <a:solidFill>
                  <a:schemeClr val="tx1"/>
                </a:solidFill>
                <a:latin typeface="Meiryo UI" panose="020B0604030504040204" pitchFamily="50" charset="-128"/>
                <a:ea typeface="Meiryo UI" panose="020B0604030504040204" pitchFamily="50" charset="-128"/>
              </a:rPr>
              <a:t>TRL</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Technology Readiness Level</a:t>
            </a:r>
            <a:r>
              <a:rPr lang="ja-JP" altLang="en-US" sz="1400" i="1">
                <a:solidFill>
                  <a:schemeClr val="tx1"/>
                </a:solidFill>
                <a:latin typeface="Meiryo UI" panose="020B0604030504040204" pitchFamily="50" charset="-128"/>
                <a:ea typeface="Meiryo UI" panose="020B0604030504040204" pitchFamily="50" charset="-128"/>
              </a:rPr>
              <a:t>）等及びその設定根拠とともに記載</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間接補助対象となる設備等又は、当該設備等により処理する〇〇等の処理技術が先進性を有する場合、その内容を記載</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en-US" altLang="ja-JP" sz="1400" b="1" i="1" u="sng">
                <a:solidFill>
                  <a:schemeClr val="tx1"/>
                </a:solidFill>
                <a:latin typeface="Meiryo UI" panose="020B0604030504040204" pitchFamily="50" charset="-128"/>
                <a:ea typeface="Meiryo UI" panose="020B0604030504040204" pitchFamily="50" charset="-128"/>
              </a:rPr>
              <a:t>※TRL</a:t>
            </a:r>
            <a:r>
              <a:rPr lang="ja-JP" altLang="en-US" sz="1400" b="1" i="1" u="sng">
                <a:solidFill>
                  <a:schemeClr val="tx1"/>
                </a:solidFill>
                <a:latin typeface="Meiryo UI" panose="020B0604030504040204" pitchFamily="50" charset="-128"/>
                <a:ea typeface="Meiryo UI" panose="020B0604030504040204" pitchFamily="50" charset="-128"/>
              </a:rPr>
              <a:t>などを用いつつ、商用目的での使用が限定的であること、設備等の先進性のいずれかを記載すること（</a:t>
            </a:r>
            <a:r>
              <a:rPr lang="en-US" altLang="ja-JP" sz="1400" b="1" i="1" u="sng">
                <a:solidFill>
                  <a:schemeClr val="tx1"/>
                </a:solidFill>
                <a:latin typeface="Meiryo UI" panose="020B0604030504040204" pitchFamily="50" charset="-128"/>
                <a:ea typeface="Meiryo UI" panose="020B0604030504040204" pitchFamily="50" charset="-128"/>
              </a:rPr>
              <a:t>1</a:t>
            </a:r>
            <a:r>
              <a:rPr lang="ja-JP" altLang="en-US" sz="1400" b="1" i="1" u="sng">
                <a:solidFill>
                  <a:schemeClr val="tx1"/>
                </a:solidFill>
                <a:latin typeface="Meiryo UI" panose="020B0604030504040204" pitchFamily="50" charset="-128"/>
                <a:ea typeface="Meiryo UI" panose="020B0604030504040204" pitchFamily="50" charset="-128"/>
              </a:rPr>
              <a:t>つ以上の記載を求める）</a:t>
            </a:r>
            <a:endParaRPr lang="en-US" altLang="ja-JP" sz="1400" b="1" i="1" u="sng">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1369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55967DD-4AC6-41C7-A744-55DFF4C97E13}"/>
              </a:ext>
            </a:extLst>
          </p:cNvPr>
          <p:cNvSpPr txBox="1"/>
          <p:nvPr/>
        </p:nvSpPr>
        <p:spPr>
          <a:xfrm>
            <a:off x="201252" y="822926"/>
            <a:ext cx="11990748" cy="3877985"/>
          </a:xfrm>
          <a:prstGeom prst="rect">
            <a:avLst/>
          </a:prstGeom>
          <a:noFill/>
        </p:spPr>
        <p:txBody>
          <a:bodyPr wrap="square" rtlCol="0">
            <a:spAutoFit/>
          </a:bodyPr>
          <a:lstStyle/>
          <a:p>
            <a:r>
              <a:rPr lang="en-US" altLang="ja-JP"/>
              <a:t>&lt;</a:t>
            </a:r>
            <a:r>
              <a:rPr lang="ja-JP" altLang="ja-JP"/>
              <a:t>該当事業</a:t>
            </a:r>
            <a:r>
              <a:rPr lang="en-US" altLang="ja-JP"/>
              <a:t>&gt;</a:t>
            </a:r>
            <a:endParaRPr lang="ja-JP" altLang="ja-JP"/>
          </a:p>
          <a:p>
            <a:pPr>
              <a:lnSpc>
                <a:spcPts val="1800"/>
              </a:lnSpc>
            </a:pPr>
            <a:endParaRPr lang="en-US" altLang="ja-JP"/>
          </a:p>
          <a:p>
            <a:pPr>
              <a:lnSpc>
                <a:spcPts val="1800"/>
              </a:lnSpc>
            </a:pPr>
            <a:r>
              <a:rPr lang="en-US" altLang="ja-JP"/>
              <a:t> </a:t>
            </a:r>
            <a:endParaRPr lang="ja-JP" altLang="ja-JP"/>
          </a:p>
          <a:p>
            <a:r>
              <a:rPr lang="ja-JP" altLang="en-US"/>
              <a:t>　（</a:t>
            </a:r>
            <a:r>
              <a:rPr lang="ja-JP" altLang="ja-JP"/>
              <a:t>ア</a:t>
            </a:r>
            <a:r>
              <a:rPr lang="ja-JP" altLang="en-US"/>
              <a:t>）</a:t>
            </a:r>
            <a:r>
              <a:rPr lang="ja-JP" altLang="ja-JP"/>
              <a:t>　□　</a:t>
            </a:r>
            <a:r>
              <a:rPr lang="ja-JP" altLang="en-US"/>
              <a:t>先進的な資源循環技術・設備に対する実証・設備導入支援を行い、リサイクルやサーマルリカバリーを実施することで、一足飛びに脱炭素が困難な産業（</a:t>
            </a:r>
            <a:r>
              <a:rPr lang="en-US" altLang="ja-JP"/>
              <a:t>Hard-to-abate</a:t>
            </a:r>
            <a:r>
              <a:rPr lang="ja-JP" altLang="en-US"/>
              <a:t>産業）に再生素材や燃料・エネルギーの供給を行う事業</a:t>
            </a:r>
          </a:p>
          <a:p>
            <a:r>
              <a:rPr lang="ja-JP" altLang="en-US"/>
              <a:t>（以下「脱炭素が困難な産業に製品の供給を行う事業」という。）</a:t>
            </a:r>
            <a:r>
              <a:rPr lang="ja-JP" altLang="ja-JP"/>
              <a:t>　</a:t>
            </a:r>
            <a:endParaRPr lang="en-US" altLang="ja-JP"/>
          </a:p>
          <a:p>
            <a:r>
              <a:rPr lang="ja-JP" altLang="en-US"/>
              <a:t>　　　</a:t>
            </a:r>
            <a:r>
              <a:rPr lang="en-US" altLang="ja-JP"/>
              <a:t>【</a:t>
            </a:r>
            <a:r>
              <a:rPr lang="ja-JP" altLang="ja-JP"/>
              <a:t>□</a:t>
            </a:r>
            <a:r>
              <a:rPr lang="ja-JP" altLang="en-US"/>
              <a:t>実証事業</a:t>
            </a:r>
            <a:r>
              <a:rPr lang="ja-JP" altLang="ja-JP"/>
              <a:t>　□</a:t>
            </a:r>
            <a:r>
              <a:rPr lang="ja-JP" altLang="en-US"/>
              <a:t>設備導入事業</a:t>
            </a:r>
            <a:r>
              <a:rPr lang="en-US" altLang="ja-JP"/>
              <a:t>】</a:t>
            </a:r>
            <a:endParaRPr lang="ja-JP" altLang="en-US"/>
          </a:p>
          <a:p>
            <a:r>
              <a:rPr lang="ja-JP" altLang="en-US"/>
              <a:t>　　　</a:t>
            </a:r>
            <a:r>
              <a:rPr lang="en-US" altLang="ja-JP"/>
              <a:t>【</a:t>
            </a:r>
            <a:r>
              <a:rPr lang="ja-JP" altLang="en-US"/>
              <a:t>対象品目：</a:t>
            </a:r>
            <a:r>
              <a:rPr lang="ja-JP" altLang="ja-JP"/>
              <a:t>□</a:t>
            </a:r>
            <a:r>
              <a:rPr lang="ja-JP" altLang="en-US"/>
              <a:t>廃プラスチック</a:t>
            </a:r>
            <a:r>
              <a:rPr lang="ja-JP" altLang="ja-JP"/>
              <a:t>　□</a:t>
            </a:r>
            <a:r>
              <a:rPr lang="ja-JP" altLang="ja-JP" sz="1800">
                <a:effectLst/>
                <a:ea typeface="ＭＳ ゴシック" panose="020B0609070205080204" pitchFamily="49" charset="-128"/>
                <a:cs typeface="ＭＳ ゴシック" panose="020B0609070205080204" pitchFamily="49" charset="-128"/>
              </a:rPr>
              <a:t>金属（</a:t>
            </a:r>
            <a:r>
              <a:rPr lang="en-US" altLang="ja-JP" sz="1800">
                <a:effectLst/>
                <a:ea typeface="ＭＳ ゴシック" panose="020B0609070205080204" pitchFamily="49" charset="-128"/>
                <a:cs typeface="ＭＳ ゴシック" panose="020B0609070205080204" pitchFamily="49" charset="-128"/>
              </a:rPr>
              <a:t>e-scrap</a:t>
            </a:r>
            <a:r>
              <a:rPr lang="ja-JP" altLang="ja-JP" sz="1800">
                <a:effectLst/>
                <a:ea typeface="ＭＳ ゴシック" panose="020B0609070205080204" pitchFamily="49" charset="-128"/>
                <a:cs typeface="ＭＳ ゴシック" panose="020B0609070205080204" pitchFamily="49" charset="-128"/>
              </a:rPr>
              <a:t>等）・蓄電池</a:t>
            </a:r>
            <a:r>
              <a:rPr lang="ja-JP" altLang="ja-JP"/>
              <a:t> </a:t>
            </a:r>
            <a:r>
              <a:rPr lang="en-US" altLang="ja-JP"/>
              <a:t>】</a:t>
            </a:r>
            <a:endParaRPr lang="ja-JP" altLang="ja-JP"/>
          </a:p>
          <a:p>
            <a:r>
              <a:rPr lang="ja-JP" altLang="en-US"/>
              <a:t>　（</a:t>
            </a:r>
            <a:r>
              <a:rPr lang="ja-JP" altLang="ja-JP"/>
              <a:t>イ</a:t>
            </a:r>
            <a:r>
              <a:rPr lang="ja-JP" altLang="en-US"/>
              <a:t>）</a:t>
            </a:r>
            <a:r>
              <a:rPr lang="ja-JP" altLang="ja-JP"/>
              <a:t>　□　</a:t>
            </a:r>
            <a:r>
              <a:rPr lang="en-US" altLang="ja-JP"/>
              <a:t>GX</a:t>
            </a:r>
            <a:r>
              <a:rPr lang="ja-JP" altLang="en-US"/>
              <a:t>移行に必要な革新的な製品の原材料を供給する資源循環の取組に対して支援を行うことで、国内資源の確保による安定的な生産活動に貢献し、再生材使用という付加価値を脱炭素投資によって市場に供給された製品・サービス（</a:t>
            </a:r>
            <a:r>
              <a:rPr lang="en-US" altLang="ja-JP"/>
              <a:t>GX</a:t>
            </a:r>
            <a:r>
              <a:rPr lang="ja-JP" altLang="en-US"/>
              <a:t>製品）に付与することで、製造業の国際的な競争力の確保を行う実証・設備導入事業</a:t>
            </a:r>
          </a:p>
          <a:p>
            <a:r>
              <a:rPr lang="ja-JP" altLang="en-US"/>
              <a:t>（以下「製造業の国際的な競争力の確保を行う事業」という。）</a:t>
            </a:r>
          </a:p>
          <a:p>
            <a:r>
              <a:rPr lang="ja-JP" altLang="en-US"/>
              <a:t>　　　</a:t>
            </a:r>
            <a:r>
              <a:rPr lang="en-US" altLang="ja-JP"/>
              <a:t>【</a:t>
            </a:r>
            <a:r>
              <a:rPr lang="ja-JP" altLang="ja-JP"/>
              <a:t>□</a:t>
            </a:r>
            <a:r>
              <a:rPr lang="ja-JP" altLang="en-US"/>
              <a:t>実証事業</a:t>
            </a:r>
            <a:r>
              <a:rPr lang="ja-JP" altLang="ja-JP"/>
              <a:t>　□</a:t>
            </a:r>
            <a:r>
              <a:rPr lang="ja-JP" altLang="en-US"/>
              <a:t>設備導入事業</a:t>
            </a:r>
            <a:r>
              <a:rPr lang="en-US" altLang="ja-JP"/>
              <a:t>】</a:t>
            </a:r>
            <a:endParaRPr lang="ja-JP" altLang="en-US"/>
          </a:p>
          <a:p>
            <a:r>
              <a:rPr lang="ja-JP" altLang="en-US"/>
              <a:t>　　　</a:t>
            </a:r>
            <a:r>
              <a:rPr lang="en-US" altLang="ja-JP"/>
              <a:t>【</a:t>
            </a:r>
            <a:r>
              <a:rPr lang="ja-JP" altLang="en-US"/>
              <a:t>対象品目： </a:t>
            </a:r>
            <a:r>
              <a:rPr lang="ja-JP" altLang="ja-JP"/>
              <a:t>□</a:t>
            </a:r>
            <a:r>
              <a:rPr lang="ja-JP" altLang="en-US"/>
              <a:t>廃プラスチック</a:t>
            </a:r>
            <a:r>
              <a:rPr lang="ja-JP" altLang="ja-JP"/>
              <a:t>　□</a:t>
            </a:r>
            <a:r>
              <a:rPr lang="ja-JP" altLang="ja-JP" sz="1800">
                <a:effectLst/>
                <a:ea typeface="ＭＳ ゴシック" panose="020B0609070205080204" pitchFamily="49" charset="-128"/>
                <a:cs typeface="ＭＳ ゴシック" panose="020B0609070205080204" pitchFamily="49" charset="-128"/>
              </a:rPr>
              <a:t>金属（</a:t>
            </a:r>
            <a:r>
              <a:rPr lang="en-US" altLang="ja-JP" sz="1800">
                <a:effectLst/>
                <a:ea typeface="ＭＳ ゴシック" panose="020B0609070205080204" pitchFamily="49" charset="-128"/>
                <a:cs typeface="ＭＳ ゴシック" panose="020B0609070205080204" pitchFamily="49" charset="-128"/>
              </a:rPr>
              <a:t>e-scrap</a:t>
            </a:r>
            <a:r>
              <a:rPr lang="ja-JP" altLang="ja-JP" sz="1800">
                <a:effectLst/>
                <a:ea typeface="ＭＳ ゴシック" panose="020B0609070205080204" pitchFamily="49" charset="-128"/>
                <a:cs typeface="ＭＳ ゴシック" panose="020B0609070205080204" pitchFamily="49" charset="-128"/>
              </a:rPr>
              <a:t>等）・蓄電池</a:t>
            </a:r>
            <a:r>
              <a:rPr lang="ja-JP" altLang="ja-JP"/>
              <a:t> </a:t>
            </a:r>
            <a:r>
              <a:rPr lang="en-US" altLang="ja-JP"/>
              <a:t>】</a:t>
            </a:r>
            <a:endParaRPr lang="ja-JP" altLang="ja-JP"/>
          </a:p>
        </p:txBody>
      </p:sp>
      <p:sp>
        <p:nvSpPr>
          <p:cNvPr id="5" name="テキスト ボックス 4">
            <a:extLst>
              <a:ext uri="{FF2B5EF4-FFF2-40B4-BE49-F238E27FC236}">
                <a16:creationId xmlns:a16="http://schemas.microsoft.com/office/drawing/2014/main" id="{6304F14F-AEFE-4963-93CC-0FC272697565}"/>
              </a:ext>
            </a:extLst>
          </p:cNvPr>
          <p:cNvSpPr txBox="1"/>
          <p:nvPr/>
        </p:nvSpPr>
        <p:spPr>
          <a:xfrm>
            <a:off x="304925" y="4966068"/>
            <a:ext cx="11582149" cy="1477328"/>
          </a:xfrm>
          <a:prstGeom prst="rect">
            <a:avLst/>
          </a:prstGeom>
          <a:noFill/>
        </p:spPr>
        <p:txBody>
          <a:bodyPr wrap="square" rtlCol="0">
            <a:spAutoFit/>
          </a:bodyPr>
          <a:lstStyle/>
          <a:p>
            <a:r>
              <a:rPr lang="ja-JP" altLang="ja-JP"/>
              <a:t>＜事業の効果＞</a:t>
            </a:r>
            <a:endParaRPr lang="en-US" altLang="ja-JP"/>
          </a:p>
          <a:p>
            <a:endParaRPr lang="en-US" altLang="ja-JP"/>
          </a:p>
          <a:p>
            <a:endParaRPr lang="en-US" altLang="ja-JP"/>
          </a:p>
          <a:p>
            <a:r>
              <a:rPr lang="ja-JP" altLang="ja-JP"/>
              <a:t>【既存設備による</a:t>
            </a:r>
            <a:r>
              <a:rPr lang="ja-JP" altLang="en-US"/>
              <a:t>処理</a:t>
            </a:r>
            <a:r>
              <a:rPr lang="ja-JP" altLang="ja-JP"/>
              <a:t>能力</a:t>
            </a:r>
            <a:r>
              <a:rPr lang="ja-JP" altLang="en-US"/>
              <a:t>（現状）</a:t>
            </a:r>
            <a:r>
              <a:rPr lang="ja-JP" altLang="ja-JP"/>
              <a:t>】</a:t>
            </a:r>
            <a:r>
              <a:rPr lang="ja-JP" altLang="en-US"/>
              <a:t>　　　　　　　　　　　　　　〇〇（年間／トン数）</a:t>
            </a:r>
          </a:p>
          <a:p>
            <a:r>
              <a:rPr lang="ja-JP" altLang="ja-JP"/>
              <a:t>【</a:t>
            </a:r>
            <a:r>
              <a:rPr lang="ja-JP" altLang="en-US"/>
              <a:t>新規設備導入による処理</a:t>
            </a:r>
            <a:r>
              <a:rPr lang="ja-JP" altLang="ja-JP"/>
              <a:t>能力</a:t>
            </a:r>
            <a:r>
              <a:rPr lang="ja-JP" altLang="en-US" sz="1800" b="1">
                <a:solidFill>
                  <a:schemeClr val="tx1"/>
                </a:solidFill>
              </a:rPr>
              <a:t> （実証の場合は社会実装後） </a:t>
            </a:r>
            <a:r>
              <a:rPr lang="ja-JP" altLang="en-US"/>
              <a:t>（補助金による効果） </a:t>
            </a:r>
            <a:r>
              <a:rPr lang="ja-JP" altLang="ja-JP"/>
              <a:t>】</a:t>
            </a:r>
            <a:r>
              <a:rPr lang="ja-JP" altLang="en-US"/>
              <a:t>〇〇（年間／トン数）　</a:t>
            </a:r>
            <a:endParaRPr kumimoji="1" lang="ja-JP" altLang="en-US"/>
          </a:p>
        </p:txBody>
      </p:sp>
      <p:sp>
        <p:nvSpPr>
          <p:cNvPr id="6" name="Title 1">
            <a:extLst>
              <a:ext uri="{FF2B5EF4-FFF2-40B4-BE49-F238E27FC236}">
                <a16:creationId xmlns:a16="http://schemas.microsoft.com/office/drawing/2014/main" id="{C217B5C6-8640-4A58-BE3B-098A5E198BF9}"/>
              </a:ext>
            </a:extLst>
          </p:cNvPr>
          <p:cNvSpPr txBox="1">
            <a:spLocks/>
          </p:cNvSpPr>
          <p:nvPr/>
        </p:nvSpPr>
        <p:spPr>
          <a:xfrm>
            <a:off x="346367" y="229970"/>
            <a:ext cx="11727264"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kumimoji="1" lang="ja-JP" altLang="en-US" sz="2000">
                <a:solidFill>
                  <a:schemeClr val="tx1"/>
                </a:solidFill>
              </a:rPr>
              <a:t>（</a:t>
            </a:r>
            <a:r>
              <a:rPr kumimoji="1" lang="en-US" altLang="ja-JP" sz="2000">
                <a:solidFill>
                  <a:schemeClr val="tx1"/>
                </a:solidFill>
              </a:rPr>
              <a:t>1</a:t>
            </a:r>
            <a:r>
              <a:rPr kumimoji="1" lang="ja-JP" altLang="en-US" sz="2000">
                <a:solidFill>
                  <a:schemeClr val="tx1"/>
                </a:solidFill>
              </a:rPr>
              <a:t>） 該当事業及び事業の効果（生産能力向上）</a:t>
            </a:r>
            <a:endParaRPr kumimoji="1" lang="en-US" sz="2000">
              <a:solidFill>
                <a:schemeClr val="tx1"/>
              </a:solidFill>
            </a:endParaRPr>
          </a:p>
        </p:txBody>
      </p:sp>
      <p:sp>
        <p:nvSpPr>
          <p:cNvPr id="8" name="矢印: 下 7">
            <a:extLst>
              <a:ext uri="{FF2B5EF4-FFF2-40B4-BE49-F238E27FC236}">
                <a16:creationId xmlns:a16="http://schemas.microsoft.com/office/drawing/2014/main" id="{B4E6A83A-C9BD-48F7-AEA5-6D9D862DAEDE}"/>
              </a:ext>
            </a:extLst>
          </p:cNvPr>
          <p:cNvSpPr/>
          <p:nvPr/>
        </p:nvSpPr>
        <p:spPr>
          <a:xfrm>
            <a:off x="4838487" y="4658279"/>
            <a:ext cx="2254928" cy="307789"/>
          </a:xfrm>
          <a:prstGeom prst="downArrow">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 name="TextBox 51">
            <a:extLst>
              <a:ext uri="{FF2B5EF4-FFF2-40B4-BE49-F238E27FC236}">
                <a16:creationId xmlns:a16="http://schemas.microsoft.com/office/drawing/2014/main" id="{BDDAE460-371F-4BED-A4EB-F604957E2251}"/>
              </a:ext>
            </a:extLst>
          </p:cNvPr>
          <p:cNvSpPr txBox="1"/>
          <p:nvPr/>
        </p:nvSpPr>
        <p:spPr>
          <a:xfrm>
            <a:off x="693589" y="1179252"/>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n-ea"/>
              </a:rPr>
              <a:t>応募申請事業について、該当する□にチェック（レ）して下さい。</a:t>
            </a:r>
            <a:endParaRPr lang="en-US" sz="1400">
              <a:solidFill>
                <a:schemeClr val="tx1"/>
              </a:solidFill>
              <a:latin typeface="+mn-ea"/>
            </a:endParaRPr>
          </a:p>
        </p:txBody>
      </p:sp>
      <p:sp>
        <p:nvSpPr>
          <p:cNvPr id="11" name="TextBox 51">
            <a:extLst>
              <a:ext uri="{FF2B5EF4-FFF2-40B4-BE49-F238E27FC236}">
                <a16:creationId xmlns:a16="http://schemas.microsoft.com/office/drawing/2014/main" id="{B805BA16-5A42-4E45-A65E-3B134758CF1B}"/>
              </a:ext>
            </a:extLst>
          </p:cNvPr>
          <p:cNvSpPr txBox="1"/>
          <p:nvPr/>
        </p:nvSpPr>
        <p:spPr>
          <a:xfrm>
            <a:off x="693588" y="5326041"/>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b="1">
                <a:solidFill>
                  <a:schemeClr val="tx1"/>
                </a:solidFill>
              </a:rPr>
              <a:t>先進的な資源循環投資促進事業による対象品目の処理能力（実証の場合は社会実装後）を</a:t>
            </a:r>
            <a:r>
              <a:rPr lang="ja-JP" altLang="en-US" sz="1400">
                <a:solidFill>
                  <a:schemeClr val="tx1"/>
                </a:solidFill>
                <a:latin typeface="+mn-ea"/>
              </a:rPr>
              <a:t>記載してください。</a:t>
            </a:r>
          </a:p>
        </p:txBody>
      </p:sp>
    </p:spTree>
    <p:extLst>
      <p:ext uri="{BB962C8B-B14F-4D97-AF65-F5344CB8AC3E}">
        <p14:creationId xmlns:p14="http://schemas.microsoft.com/office/powerpoint/2010/main" val="3225140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本事業は自社にとって大規模な投資である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54">
            <a:extLst>
              <a:ext uri="{FF2B5EF4-FFF2-40B4-BE49-F238E27FC236}">
                <a16:creationId xmlns:a16="http://schemas.microsoft.com/office/drawing/2014/main" id="{EF0C2134-8877-8DF0-875C-F511EC91CA62}"/>
              </a:ext>
            </a:extLst>
          </p:cNvPr>
          <p:cNvSpPr txBox="1"/>
          <p:nvPr/>
        </p:nvSpPr>
        <p:spPr>
          <a:xfrm>
            <a:off x="611625" y="2047173"/>
            <a:ext cx="53280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会社全体の売上高に対する間接補助対象事業総事業費比率</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9" name="Straight Connector 53">
            <a:extLst>
              <a:ext uri="{FF2B5EF4-FFF2-40B4-BE49-F238E27FC236}">
                <a16:creationId xmlns:a16="http://schemas.microsoft.com/office/drawing/2014/main" id="{9D57C6B7-CCB4-A234-79B3-B2D00743EC68}"/>
              </a:ext>
            </a:extLst>
          </p:cNvPr>
          <p:cNvCxnSpPr>
            <a:cxnSpLocks/>
          </p:cNvCxnSpPr>
          <p:nvPr/>
        </p:nvCxnSpPr>
        <p:spPr>
          <a:xfrm>
            <a:off x="611625" y="2376734"/>
            <a:ext cx="880814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9" name="TextBox 35" descr="ｔ">
            <a:extLst>
              <a:ext uri="{FF2B5EF4-FFF2-40B4-BE49-F238E27FC236}">
                <a16:creationId xmlns:a16="http://schemas.microsoft.com/office/drawing/2014/main" id="{F750846A-40B6-CE3D-8BFA-FC75BFC44BBB}"/>
              </a:ext>
            </a:extLst>
          </p:cNvPr>
          <p:cNvSpPr txBox="1"/>
          <p:nvPr/>
        </p:nvSpPr>
        <p:spPr>
          <a:xfrm>
            <a:off x="662732" y="2548732"/>
            <a:ext cx="899022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間接</a:t>
            </a:r>
            <a:r>
              <a:rPr kumimoji="1" lang="zh-TW" altLang="en-US" sz="1400">
                <a:solidFill>
                  <a:schemeClr val="tx1"/>
                </a:solidFill>
                <a:latin typeface="Meiryo UI" panose="020B0604030504040204" pitchFamily="50" charset="-128"/>
                <a:ea typeface="Meiryo UI" panose="020B0604030504040204" pitchFamily="50" charset="-128"/>
              </a:rPr>
              <a:t>補助対象事業総事業費比率</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会社全体の売上高（直近３事業年度の平均）</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BC5BE5A4-DE0C-FF18-61B2-E75EF07EC476}"/>
              </a:ext>
            </a:extLst>
          </p:cNvPr>
          <p:cNvSpPr txBox="1"/>
          <p:nvPr/>
        </p:nvSpPr>
        <p:spPr>
          <a:xfrm>
            <a:off x="1113521" y="3004652"/>
            <a:ext cx="1956644"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b="1">
                <a:solidFill>
                  <a:schemeClr val="tx1"/>
                </a:solidFill>
                <a:latin typeface="Meiryo UI" panose="020B0604030504040204" pitchFamily="50" charset="-128"/>
                <a:ea typeface="Meiryo UI" panose="020B0604030504040204" pitchFamily="50" charset="-128"/>
              </a:rPr>
              <a:t>＝　　</a:t>
            </a:r>
            <a:r>
              <a:rPr kumimoji="1" lang="en-US" altLang="ja-JP" b="1">
                <a:solidFill>
                  <a:schemeClr val="tx1"/>
                </a:solidFill>
                <a:latin typeface="Meiryo UI" panose="020B0604030504040204" pitchFamily="50" charset="-128"/>
                <a:ea typeface="Meiryo UI" panose="020B0604030504040204" pitchFamily="50" charset="-128"/>
              </a:rPr>
              <a:t>XX%</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2" name="Rectangle 15">
            <a:extLst>
              <a:ext uri="{FF2B5EF4-FFF2-40B4-BE49-F238E27FC236}">
                <a16:creationId xmlns:a16="http://schemas.microsoft.com/office/drawing/2014/main" id="{45F3D32D-14E6-B19F-A731-0AB6CD4D2C6A}"/>
              </a:ext>
            </a:extLst>
          </p:cNvPr>
          <p:cNvSpPr/>
          <p:nvPr/>
        </p:nvSpPr>
        <p:spPr>
          <a:xfrm>
            <a:off x="460345" y="1305861"/>
            <a:ext cx="11169037" cy="50727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間接補助対象事業の総事業費が、企業規模に対して大規模なものである場合は、会社全体の売上高（直近３事業年度の平均）に対する間接補助対象</a:t>
            </a:r>
            <a:r>
              <a:rPr lang="zh-TW" altLang="en-US" sz="1400" i="1">
                <a:solidFill>
                  <a:schemeClr val="tx1"/>
                </a:solidFill>
                <a:latin typeface="Meiryo UI" panose="020B0604030504040204" pitchFamily="50" charset="-128"/>
                <a:ea typeface="Meiryo UI" panose="020B0604030504040204" pitchFamily="50" charset="-128"/>
              </a:rPr>
              <a:t>事業</a:t>
            </a:r>
            <a:r>
              <a:rPr lang="ja-JP" altLang="en-US" sz="1400" i="1">
                <a:solidFill>
                  <a:schemeClr val="tx1"/>
                </a:solidFill>
                <a:latin typeface="Meiryo UI" panose="020B0604030504040204" pitchFamily="50" charset="-128"/>
                <a:ea typeface="Meiryo UI" panose="020B0604030504040204" pitchFamily="50" charset="-128"/>
              </a:rPr>
              <a:t>総事業費比率を記載すること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5" name="TextBox 35" descr="ｔ">
            <a:extLst>
              <a:ext uri="{FF2B5EF4-FFF2-40B4-BE49-F238E27FC236}">
                <a16:creationId xmlns:a16="http://schemas.microsoft.com/office/drawing/2014/main" id="{017ED114-3ECF-E096-F4FD-9EADF9794FF2}"/>
              </a:ext>
            </a:extLst>
          </p:cNvPr>
          <p:cNvSpPr txBox="1"/>
          <p:nvPr/>
        </p:nvSpPr>
        <p:spPr>
          <a:xfrm>
            <a:off x="5139136" y="2037949"/>
            <a:ext cx="4131531" cy="40746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営業利益等ではなく、会社全体の売上高を分母とすること</a:t>
            </a:r>
            <a:endParaRPr kumimoji="1" lang="en-US" altLang="ja-JP" sz="120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806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本事業では、安定供給リスクのある○○を使用するが、</a:t>
            </a:r>
            <a:r>
              <a:rPr kumimoji="1" lang="en-US" altLang="ja-JP">
                <a:solidFill>
                  <a:schemeClr val="tx1"/>
                </a:solidFill>
              </a:rPr>
              <a:t>XX</a:t>
            </a:r>
            <a:r>
              <a:rPr kumimoji="1" lang="ja-JP" altLang="en-US">
                <a:solidFill>
                  <a:schemeClr val="tx1"/>
                </a:solidFill>
              </a:rPr>
              <a:t>の対策をとり、安定確保を目指す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5" name="ee4pContent3">
            <a:extLst>
              <a:ext uri="{FF2B5EF4-FFF2-40B4-BE49-F238E27FC236}">
                <a16:creationId xmlns:a16="http://schemas.microsoft.com/office/drawing/2014/main" id="{D06A6AAE-4995-E05F-DA01-666AB8AC1483}"/>
              </a:ext>
            </a:extLst>
          </p:cNvPr>
          <p:cNvSpPr txBox="1"/>
          <p:nvPr/>
        </p:nvSpPr>
        <p:spPr>
          <a:xfrm>
            <a:off x="61162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今後入手困難になる可能性のある原材料</a:t>
            </a:r>
            <a:endParaRPr kumimoji="1" lang="en-US" altLang="ja-JP" sz="1400">
              <a:latin typeface="Meiryo UI" panose="020B0604030504040204" pitchFamily="50" charset="-128"/>
              <a:ea typeface="Meiryo UI" panose="020B0604030504040204" pitchFamily="50" charset="-128"/>
            </a:endParaRPr>
          </a:p>
        </p:txBody>
      </p:sp>
      <p:sp>
        <p:nvSpPr>
          <p:cNvPr id="16" name="ee4pContent3">
            <a:extLst>
              <a:ext uri="{FF2B5EF4-FFF2-40B4-BE49-F238E27FC236}">
                <a16:creationId xmlns:a16="http://schemas.microsoft.com/office/drawing/2014/main" id="{AB8B5EDB-8902-C0C2-7428-B81884B1AAA3}"/>
              </a:ext>
            </a:extLst>
          </p:cNvPr>
          <p:cNvSpPr txBox="1"/>
          <p:nvPr/>
        </p:nvSpPr>
        <p:spPr>
          <a:xfrm>
            <a:off x="515840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安定的な確保に関する計画</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172245"/>
            <a:ext cx="11169037"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当該○○等の処理にあたって、今後入手困難になる可能性のある原材料があれば、その具体的な内容と安定的な確保に関する計画について、その根拠とともに記載すること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Straight Connector 68">
            <a:extLst>
              <a:ext uri="{FF2B5EF4-FFF2-40B4-BE49-F238E27FC236}">
                <a16:creationId xmlns:a16="http://schemas.microsoft.com/office/drawing/2014/main" id="{ED362FC7-B6B3-59B7-3E88-426BB2035636}"/>
              </a:ext>
            </a:extLst>
          </p:cNvPr>
          <p:cNvCxnSpPr>
            <a:cxnSpLocks/>
          </p:cNvCxnSpPr>
          <p:nvPr/>
        </p:nvCxnSpPr>
        <p:spPr>
          <a:xfrm>
            <a:off x="61162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 name="Straight Connector 68">
            <a:extLst>
              <a:ext uri="{FF2B5EF4-FFF2-40B4-BE49-F238E27FC236}">
                <a16:creationId xmlns:a16="http://schemas.microsoft.com/office/drawing/2014/main" id="{B914F744-572E-D35A-13CB-C50ABEE3A5CA}"/>
              </a:ext>
            </a:extLst>
          </p:cNvPr>
          <p:cNvCxnSpPr>
            <a:cxnSpLocks/>
          </p:cNvCxnSpPr>
          <p:nvPr/>
        </p:nvCxnSpPr>
        <p:spPr>
          <a:xfrm>
            <a:off x="515840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 name="TextBox 24">
            <a:extLst>
              <a:ext uri="{FF2B5EF4-FFF2-40B4-BE49-F238E27FC236}">
                <a16:creationId xmlns:a16="http://schemas.microsoft.com/office/drawing/2014/main" id="{EAB4E3EE-E9A8-DA7E-61EE-11F20BEABAE1}"/>
              </a:ext>
            </a:extLst>
          </p:cNvPr>
          <p:cNvSpPr txBox="1"/>
          <p:nvPr/>
        </p:nvSpPr>
        <p:spPr>
          <a:xfrm>
            <a:off x="628651" y="2482078"/>
            <a:ext cx="3959993"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grpSp>
        <p:nvGrpSpPr>
          <p:cNvPr id="20" name="グループ化 19">
            <a:extLst>
              <a:ext uri="{FF2B5EF4-FFF2-40B4-BE49-F238E27FC236}">
                <a16:creationId xmlns:a16="http://schemas.microsoft.com/office/drawing/2014/main" id="{4AFEE6EE-B05B-782A-6094-A1D71E62BC43}"/>
              </a:ext>
            </a:extLst>
          </p:cNvPr>
          <p:cNvGrpSpPr/>
          <p:nvPr/>
        </p:nvGrpSpPr>
        <p:grpSpPr>
          <a:xfrm>
            <a:off x="4757015" y="2392748"/>
            <a:ext cx="216000" cy="4176000"/>
            <a:chOff x="5388743" y="2392748"/>
            <a:chExt cx="216000" cy="4176000"/>
          </a:xfrm>
        </p:grpSpPr>
        <p:cxnSp>
          <p:nvCxnSpPr>
            <p:cNvPr id="8" name="Straight Connector 25">
              <a:extLst>
                <a:ext uri="{FF2B5EF4-FFF2-40B4-BE49-F238E27FC236}">
                  <a16:creationId xmlns:a16="http://schemas.microsoft.com/office/drawing/2014/main" id="{BCEB6FC4-BA71-DAE3-3FCF-B8524C5A26FC}"/>
                </a:ext>
              </a:extLst>
            </p:cNvPr>
            <p:cNvCxnSpPr>
              <a:cxnSpLocks/>
            </p:cNvCxnSpPr>
            <p:nvPr/>
          </p:nvCxnSpPr>
          <p:spPr>
            <a:xfrm>
              <a:off x="5496743"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11" name="Group 26">
              <a:extLst>
                <a:ext uri="{FF2B5EF4-FFF2-40B4-BE49-F238E27FC236}">
                  <a16:creationId xmlns:a16="http://schemas.microsoft.com/office/drawing/2014/main" id="{2BE57475-62E7-2930-DC88-49F04B4994E8}"/>
                </a:ext>
              </a:extLst>
            </p:cNvPr>
            <p:cNvGrpSpPr/>
            <p:nvPr/>
          </p:nvGrpSpPr>
          <p:grpSpPr>
            <a:xfrm>
              <a:off x="5388743" y="4464559"/>
              <a:ext cx="216000" cy="216000"/>
              <a:chOff x="5937564" y="3833745"/>
              <a:chExt cx="306171" cy="306910"/>
            </a:xfrm>
          </p:grpSpPr>
          <p:sp>
            <p:nvSpPr>
              <p:cNvPr id="12" name="Freeform 94">
                <a:extLst>
                  <a:ext uri="{FF2B5EF4-FFF2-40B4-BE49-F238E27FC236}">
                    <a16:creationId xmlns:a16="http://schemas.microsoft.com/office/drawing/2014/main" id="{5BBA5554-6FD8-4E4F-FA7B-8786660CCAAC}"/>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13" name="Freeform 95">
                <a:extLst>
                  <a:ext uri="{FF2B5EF4-FFF2-40B4-BE49-F238E27FC236}">
                    <a16:creationId xmlns:a16="http://schemas.microsoft.com/office/drawing/2014/main" id="{AF8E7C60-675C-9124-57BB-7830265E3860}"/>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grpSp>
      <p:sp>
        <p:nvSpPr>
          <p:cNvPr id="21" name="TextBox 24">
            <a:extLst>
              <a:ext uri="{FF2B5EF4-FFF2-40B4-BE49-F238E27FC236}">
                <a16:creationId xmlns:a16="http://schemas.microsoft.com/office/drawing/2014/main" id="{6A433B7A-A80C-2D09-9FB5-11A5676A3E08}"/>
              </a:ext>
            </a:extLst>
          </p:cNvPr>
          <p:cNvSpPr txBox="1"/>
          <p:nvPr/>
        </p:nvSpPr>
        <p:spPr>
          <a:xfrm>
            <a:off x="5161911" y="2507569"/>
            <a:ext cx="6401438"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安定的な確保に関する計画</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46847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本事業は自社にとって○○のリスクが見込まれる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09" name="Rectangle 108">
            <a:extLst>
              <a:ext uri="{FF2B5EF4-FFF2-40B4-BE49-F238E27FC236}">
                <a16:creationId xmlns:a16="http://schemas.microsoft.com/office/drawing/2014/main" id="{510945A7-A1AC-4BFD-B18C-581BCCC0A241}"/>
              </a:ext>
            </a:extLst>
          </p:cNvPr>
          <p:cNvSpPr/>
          <p:nvPr/>
        </p:nvSpPr>
        <p:spPr>
          <a:xfrm>
            <a:off x="6301565" y="191246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cxnSp>
        <p:nvCxnSpPr>
          <p:cNvPr id="4" name="Straight Connector 32">
            <a:extLst>
              <a:ext uri="{FF2B5EF4-FFF2-40B4-BE49-F238E27FC236}">
                <a16:creationId xmlns:a16="http://schemas.microsoft.com/office/drawing/2014/main" id="{B4AD4CA0-60EF-B03B-E063-CC37E6F17FAE}"/>
              </a:ext>
            </a:extLst>
          </p:cNvPr>
          <p:cNvCxnSpPr>
            <a:cxnSpLocks/>
          </p:cNvCxnSpPr>
          <p:nvPr/>
        </p:nvCxnSpPr>
        <p:spPr>
          <a:xfrm>
            <a:off x="611624" y="2250973"/>
            <a:ext cx="866712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ee4pContent3">
            <a:extLst>
              <a:ext uri="{FF2B5EF4-FFF2-40B4-BE49-F238E27FC236}">
                <a16:creationId xmlns:a16="http://schemas.microsoft.com/office/drawing/2014/main" id="{D06A6AAE-4995-E05F-DA01-666AB8AC1483}"/>
              </a:ext>
            </a:extLst>
          </p:cNvPr>
          <p:cNvSpPr txBox="1"/>
          <p:nvPr/>
        </p:nvSpPr>
        <p:spPr>
          <a:xfrm>
            <a:off x="611625"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による影響が見込まれ</a:t>
            </a:r>
            <a:r>
              <a:rPr kumimoji="1" lang="en-US" altLang="ja-JP" sz="1400">
                <a:latin typeface="Meiryo UI" panose="020B0604030504040204" pitchFamily="50" charset="-128"/>
                <a:ea typeface="Meiryo UI" panose="020B0604030504040204" pitchFamily="50" charset="-128"/>
              </a:rPr>
              <a:t>…</a:t>
            </a:r>
          </a:p>
        </p:txBody>
      </p:sp>
      <p:sp>
        <p:nvSpPr>
          <p:cNvPr id="16" name="ee4pContent3">
            <a:extLst>
              <a:ext uri="{FF2B5EF4-FFF2-40B4-BE49-F238E27FC236}">
                <a16:creationId xmlns:a16="http://schemas.microsoft.com/office/drawing/2014/main" id="{AB8B5EDB-8902-C0C2-7428-B81884B1AAA3}"/>
              </a:ext>
            </a:extLst>
          </p:cNvPr>
          <p:cNvSpPr txBox="1"/>
          <p:nvPr/>
        </p:nvSpPr>
        <p:spPr>
          <a:xfrm>
            <a:off x="6210086"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根拠</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267355"/>
            <a:ext cx="11169037" cy="37023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その他投資判断が困難となる経済面及び技術面以外のリスクがあれば、その根拠とともに記載すること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7" name="ee4pContent3">
            <a:extLst>
              <a:ext uri="{FF2B5EF4-FFF2-40B4-BE49-F238E27FC236}">
                <a16:creationId xmlns:a16="http://schemas.microsoft.com/office/drawing/2014/main" id="{31828B0F-C298-2310-02C7-E19056897D85}"/>
              </a:ext>
            </a:extLst>
          </p:cNvPr>
          <p:cNvSpPr txBox="1"/>
          <p:nvPr/>
        </p:nvSpPr>
        <p:spPr>
          <a:xfrm>
            <a:off x="611625" y="195087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経済面及び技術面以外のリスク</a:t>
            </a:r>
          </a:p>
        </p:txBody>
      </p:sp>
    </p:spTree>
    <p:extLst>
      <p:ext uri="{BB962C8B-B14F-4D97-AF65-F5344CB8AC3E}">
        <p14:creationId xmlns:p14="http://schemas.microsoft.com/office/powerpoint/2010/main" val="2625142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289AF5-5D89-40F9-B96D-6A9BD894A3F6}"/>
              </a:ext>
            </a:extLst>
          </p:cNvPr>
          <p:cNvSpPr/>
          <p:nvPr/>
        </p:nvSpPr>
        <p:spPr>
          <a:xfrm>
            <a:off x="1044101" y="1421245"/>
            <a:ext cx="10103798"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４．経営層のコミット</a:t>
            </a:r>
            <a:endParaRPr kumimoji="1" lang="en-US" altLang="ja-JP" sz="3600">
              <a:solidFill>
                <a:srgbClr val="FFFFFF"/>
              </a:solidFill>
              <a:latin typeface="Trebuchet MS" panose="020B0603020202020204" pitchFamily="34" charset="0"/>
              <a:ea typeface="Meiryo UI" panose="020B0604030504040204" pitchFamily="50" charset="-128"/>
            </a:endParaRPr>
          </a:p>
        </p:txBody>
      </p:sp>
      <p:sp>
        <p:nvSpPr>
          <p:cNvPr id="4" name="吹き出し: 四角形 48">
            <a:extLst>
              <a:ext uri="{FF2B5EF4-FFF2-40B4-BE49-F238E27FC236}">
                <a16:creationId xmlns:a16="http://schemas.microsoft.com/office/drawing/2014/main" id="{F6E710BE-71B4-D2B1-6676-780AA6B313A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46DCE873-094B-DE9E-5857-AC717AA1EE24}"/>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extLst>
      <p:ext uri="{BB962C8B-B14F-4D97-AF65-F5344CB8AC3E}">
        <p14:creationId xmlns:p14="http://schemas.microsoft.com/office/powerpoint/2010/main" val="833731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E99CD67E-AA34-4CAA-81FD-2D35C392D20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1</a:t>
            </a:r>
            <a:r>
              <a:rPr kumimoji="1" lang="ja-JP" altLang="en-US" sz="2000"/>
              <a:t>）組織内の事業推進体制</a:t>
            </a:r>
            <a:endParaRPr kumimoji="1" lang="en-US" sz="2000"/>
          </a:p>
        </p:txBody>
      </p:sp>
      <p:sp>
        <p:nvSpPr>
          <p:cNvPr id="30" name="Title 1">
            <a:extLst>
              <a:ext uri="{FF2B5EF4-FFF2-40B4-BE49-F238E27FC236}">
                <a16:creationId xmlns:a16="http://schemas.microsoft.com/office/drawing/2014/main" id="{365F5800-6BBF-449C-9D58-AA88EDB30370}"/>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経営者のコミットメントの下、専門部署に複数チームを設置</a:t>
            </a:r>
            <a:endParaRPr kumimoji="1" lang="en-US">
              <a:solidFill>
                <a:schemeClr val="tx1"/>
              </a:solidFill>
            </a:endParaRPr>
          </a:p>
        </p:txBody>
      </p:sp>
      <p:grpSp>
        <p:nvGrpSpPr>
          <p:cNvPr id="3" name="Group 81">
            <a:extLst>
              <a:ext uri="{FF2B5EF4-FFF2-40B4-BE49-F238E27FC236}">
                <a16:creationId xmlns:a16="http://schemas.microsoft.com/office/drawing/2014/main" id="{5ED7152C-01AC-3D91-F793-9CD70DA8FA58}"/>
              </a:ext>
            </a:extLst>
          </p:cNvPr>
          <p:cNvGrpSpPr/>
          <p:nvPr/>
        </p:nvGrpSpPr>
        <p:grpSpPr>
          <a:xfrm>
            <a:off x="675886" y="1970690"/>
            <a:ext cx="4513075" cy="288894"/>
            <a:chOff x="627321" y="2086253"/>
            <a:chExt cx="3125941" cy="759600"/>
          </a:xfrm>
        </p:grpSpPr>
        <p:sp>
          <p:nvSpPr>
            <p:cNvPr id="4" name="ee4pHeader1">
              <a:extLst>
                <a:ext uri="{FF2B5EF4-FFF2-40B4-BE49-F238E27FC236}">
                  <a16:creationId xmlns:a16="http://schemas.microsoft.com/office/drawing/2014/main" id="{12D835ED-A084-CF71-4DA2-D88CBC331B08}"/>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組織内体制図</a:t>
              </a:r>
              <a:endParaRPr lang="en-US" sz="1600">
                <a:solidFill>
                  <a:schemeClr val="tx2"/>
                </a:solidFill>
                <a:latin typeface="Meiryo UI" panose="020B0604030504040204" pitchFamily="50" charset="-128"/>
                <a:ea typeface="Meiryo UI" panose="020B0604030504040204" pitchFamily="50" charset="-128"/>
              </a:endParaRPr>
            </a:p>
          </p:txBody>
        </p:sp>
        <p:cxnSp>
          <p:nvCxnSpPr>
            <p:cNvPr id="6" name="Straight Connector 83">
              <a:extLst>
                <a:ext uri="{FF2B5EF4-FFF2-40B4-BE49-F238E27FC236}">
                  <a16:creationId xmlns:a16="http://schemas.microsoft.com/office/drawing/2014/main" id="{3C9587F5-6B8E-4EC9-C712-89CE46B6C28E}"/>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7" name="Rectangle 56">
            <a:extLst>
              <a:ext uri="{FF2B5EF4-FFF2-40B4-BE49-F238E27FC236}">
                <a16:creationId xmlns:a16="http://schemas.microsoft.com/office/drawing/2014/main" id="{9F02879D-BA9B-E24D-8B0C-E55E65FB3296}"/>
              </a:ext>
            </a:extLst>
          </p:cNvPr>
          <p:cNvSpPr/>
          <p:nvPr/>
        </p:nvSpPr>
        <p:spPr>
          <a:xfrm>
            <a:off x="1655203" y="4688028"/>
            <a:ext cx="1146357" cy="1343989"/>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A</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G</a:t>
            </a:r>
          </a:p>
        </p:txBody>
      </p:sp>
      <p:sp>
        <p:nvSpPr>
          <p:cNvPr id="8" name="Rectangle 57">
            <a:extLst>
              <a:ext uri="{FF2B5EF4-FFF2-40B4-BE49-F238E27FC236}">
                <a16:creationId xmlns:a16="http://schemas.microsoft.com/office/drawing/2014/main" id="{6D011718-8A3B-4442-3C58-B625BE482FD9}"/>
              </a:ext>
            </a:extLst>
          </p:cNvPr>
          <p:cNvSpPr/>
          <p:nvPr/>
        </p:nvSpPr>
        <p:spPr>
          <a:xfrm>
            <a:off x="2834778" y="4688028"/>
            <a:ext cx="1146357" cy="1343989"/>
          </a:xfrm>
          <a:prstGeom prst="rect">
            <a:avLst/>
          </a:prstGeom>
          <a:noFill/>
          <a:ln w="6350"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B</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②</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H</a:t>
            </a:r>
          </a:p>
        </p:txBody>
      </p:sp>
      <p:sp>
        <p:nvSpPr>
          <p:cNvPr id="9" name="Rectangle 58">
            <a:extLst>
              <a:ext uri="{FF2B5EF4-FFF2-40B4-BE49-F238E27FC236}">
                <a16:creationId xmlns:a16="http://schemas.microsoft.com/office/drawing/2014/main" id="{BF9ACD51-E515-37D8-F986-5838FEBD943C}"/>
              </a:ext>
            </a:extLst>
          </p:cNvPr>
          <p:cNvSpPr/>
          <p:nvPr/>
        </p:nvSpPr>
        <p:spPr>
          <a:xfrm>
            <a:off x="4010891" y="4686279"/>
            <a:ext cx="1146357" cy="1338615"/>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C</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③</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I</a:t>
            </a:r>
          </a:p>
        </p:txBody>
      </p:sp>
      <p:cxnSp>
        <p:nvCxnSpPr>
          <p:cNvPr id="10" name="Connector: Elbow 59">
            <a:extLst>
              <a:ext uri="{FF2B5EF4-FFF2-40B4-BE49-F238E27FC236}">
                <a16:creationId xmlns:a16="http://schemas.microsoft.com/office/drawing/2014/main" id="{8A095D13-29C2-3526-2DAA-AF0DCD48361C}"/>
              </a:ext>
            </a:extLst>
          </p:cNvPr>
          <p:cNvCxnSpPr>
            <a:cxnSpLocks/>
          </p:cNvCxnSpPr>
          <p:nvPr/>
        </p:nvCxnSpPr>
        <p:spPr>
          <a:xfrm rot="10800000" flipV="1">
            <a:off x="986211" y="3311315"/>
            <a:ext cx="2421746" cy="2213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ee4pContent3">
            <a:extLst>
              <a:ext uri="{FF2B5EF4-FFF2-40B4-BE49-F238E27FC236}">
                <a16:creationId xmlns:a16="http://schemas.microsoft.com/office/drawing/2014/main" id="{ACBF2249-78E7-966A-5C76-E423DF3243BD}"/>
              </a:ext>
            </a:extLst>
          </p:cNvPr>
          <p:cNvSpPr txBox="1"/>
          <p:nvPr/>
        </p:nvSpPr>
        <p:spPr>
          <a:xfrm>
            <a:off x="6171450" y="2453409"/>
            <a:ext cx="5580331" cy="405987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責任者と担当部署</a:t>
            </a:r>
            <a:endParaRPr lang="en-US" altLang="ja-JP" sz="1400">
              <a:latin typeface="Meiryo UI" panose="020B0604030504040204" pitchFamily="50" charset="-128"/>
              <a:ea typeface="Meiryo UI" panose="020B0604030504040204" pitchFamily="50" charset="-128"/>
            </a:endParaRPr>
          </a:p>
          <a:p>
            <a:pPr lvl="1">
              <a:buSzPct val="100000"/>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a:t>
            </a:r>
            <a:endParaRPr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本部長：</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担当チーム</a:t>
            </a:r>
            <a:endParaRPr kumimoji="1" lang="en-US" altLang="ja-JP" sz="1400">
              <a:latin typeface="Meiryo UI" panose="020B0604030504040204" pitchFamily="50" charset="-128"/>
              <a:ea typeface="Meiryo UI" panose="020B0604030504040204" pitchFamily="50" charset="-128"/>
            </a:endParaRPr>
          </a:p>
          <a:p>
            <a:pPr lvl="2">
              <a:buSzPct val="100000"/>
              <a:buFont typeface="Trebuchet MS" panose="020B0603020202020204" pitchFamily="34" charset="0"/>
              <a:buChar char="–"/>
            </a:pPr>
            <a:r>
              <a:rPr kumimoji="1" lang="ja-JP" altLang="en-US" sz="1400">
                <a:latin typeface="Meiryo UI" panose="020B0604030504040204" pitchFamily="50" charset="-128"/>
                <a:ea typeface="Meiryo UI" panose="020B0604030504040204" pitchFamily="50" charset="-128"/>
              </a:rPr>
              <a:t>チーム</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：①</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：②</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C</a:t>
            </a:r>
            <a:r>
              <a:rPr lang="ja-JP" altLang="en-US" sz="1400">
                <a:latin typeface="Meiryo UI" panose="020B0604030504040204" pitchFamily="50" charset="-128"/>
                <a:ea typeface="Meiryo UI" panose="020B0604030504040204" pitchFamily="50" charset="-128"/>
              </a:rPr>
              <a:t>：③</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D</a:t>
            </a:r>
            <a:r>
              <a:rPr lang="ja-JP" altLang="en-US" sz="1400">
                <a:latin typeface="Meiryo UI" panose="020B0604030504040204" pitchFamily="50" charset="-128"/>
                <a:ea typeface="Meiryo UI" panose="020B0604030504040204" pitchFamily="50" charset="-128"/>
              </a:rPr>
              <a:t>部（</a:t>
            </a: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marL="358775" lvl="2" indent="-27463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チームリーダー</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チームリーダー</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H</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I</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br>
              <a:rPr kumimoji="1" lang="en-US" altLang="ja-JP" sz="1400">
                <a:latin typeface="Meiryo UI" panose="020B0604030504040204" pitchFamily="50" charset="-128"/>
                <a:ea typeface="Meiryo UI" panose="020B0604030504040204" pitchFamily="50" charset="-128"/>
              </a:rPr>
            </a:br>
            <a:endParaRPr lang="en-US" altLang="ja-JP" sz="1400">
              <a:latin typeface="Meiryo UI" panose="020B0604030504040204" pitchFamily="50" charset="-128"/>
              <a:ea typeface="Meiryo UI" panose="020B0604030504040204" pitchFamily="50" charset="-128"/>
            </a:endParaRPr>
          </a:p>
          <a:p>
            <a:pPr marL="108000" lvl="1" indent="0">
              <a:buSzPct val="100000"/>
              <a:buNone/>
            </a:pPr>
            <a:r>
              <a:rPr lang="ja-JP" altLang="en-US" sz="1400">
                <a:latin typeface="Meiryo UI" panose="020B0604030504040204" pitchFamily="50" charset="-128"/>
                <a:ea typeface="Meiryo UI" panose="020B0604030504040204" pitchFamily="50" charset="-128"/>
              </a:rPr>
              <a:t>部門間の連携方法</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a:p>
            <a:pPr lvl="1">
              <a:buSzPct val="100000"/>
            </a:pPr>
            <a:r>
              <a:rPr lang="en-US" altLang="ja-JP" sz="1400">
                <a:latin typeface="Meiryo UI" panose="020B0604030504040204" pitchFamily="50" charset="-128"/>
                <a:ea typeface="Meiryo UI" panose="020B0604030504040204" pitchFamily="50" charset="-128"/>
              </a:rPr>
              <a:t>XXX</a:t>
            </a:r>
          </a:p>
        </p:txBody>
      </p:sp>
      <p:sp>
        <p:nvSpPr>
          <p:cNvPr id="12" name="Rectangle 62">
            <a:extLst>
              <a:ext uri="{FF2B5EF4-FFF2-40B4-BE49-F238E27FC236}">
                <a16:creationId xmlns:a16="http://schemas.microsoft.com/office/drawing/2014/main" id="{3C9F1EC1-8B91-5D6D-C90F-B7C220D202CE}"/>
              </a:ext>
            </a:extLst>
          </p:cNvPr>
          <p:cNvSpPr>
            <a:spLocks noChangeArrowheads="1"/>
          </p:cNvSpPr>
          <p:nvPr/>
        </p:nvSpPr>
        <p:spPr bwMode="gray">
          <a:xfrm>
            <a:off x="1388272" y="2428147"/>
            <a:ext cx="3256466" cy="641438"/>
          </a:xfrm>
          <a:prstGeom prst="rect">
            <a:avLst/>
          </a:prstGeom>
          <a:noFill/>
          <a:ln w="2857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tIns="91440" bIns="9144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400">
                <a:latin typeface="Meiryo UI" panose="020B0604030504040204" pitchFamily="50" charset="-128"/>
                <a:ea typeface="Meiryo UI" panose="020B0604030504040204" pitchFamily="50" charset="-128"/>
              </a:rPr>
              <a:t>代表取締役社長</a:t>
            </a:r>
            <a:r>
              <a:rPr lang="en-US" altLang="ja-JP" sz="1400">
                <a:latin typeface="Meiryo UI" panose="020B0604030504040204" pitchFamily="50" charset="-128"/>
                <a:ea typeface="Meiryo UI" panose="020B0604030504040204" pitchFamily="50" charset="-128"/>
              </a:rPr>
              <a:t> aa </a:t>
            </a:r>
            <a:r>
              <a:rPr lang="en-US" altLang="ja-JP" sz="1400" err="1">
                <a:latin typeface="Meiryo UI" panose="020B0604030504040204" pitchFamily="50" charset="-128"/>
                <a:ea typeface="Meiryo UI" panose="020B0604030504040204" pitchFamily="50" charset="-128"/>
              </a:rPr>
              <a:t>aa</a:t>
            </a:r>
            <a:endParaRPr lang="en-US" altLang="ja-JP" sz="14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（事業にコミットする経営者）</a:t>
            </a:r>
            <a:endParaRPr lang="en-US" altLang="ja-JP" sz="1050">
              <a:latin typeface="Meiryo UI" panose="020B0604030504040204" pitchFamily="50" charset="-128"/>
              <a:ea typeface="Meiryo UI" panose="020B0604030504040204" pitchFamily="50" charset="-128"/>
            </a:endParaRPr>
          </a:p>
        </p:txBody>
      </p:sp>
      <p:sp>
        <p:nvSpPr>
          <p:cNvPr id="13"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638241" y="3534372"/>
            <a:ext cx="1539432" cy="653245"/>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本部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E</a:t>
            </a:r>
            <a:r>
              <a:rPr lang="ja-JP" altLang="en-US" sz="1400">
                <a:latin typeface="Meiryo UI" panose="020B0604030504040204" pitchFamily="50" charset="-128"/>
                <a:ea typeface="Meiryo UI" panose="020B0604030504040204" pitchFamily="50" charset="-128"/>
              </a:rPr>
              <a:t>本部長</a:t>
            </a:r>
            <a:br>
              <a:rPr lang="en-US" altLang="ja-JP" sz="1400">
                <a:latin typeface="Meiryo UI" panose="020B0604030504040204" pitchFamily="50" charset="-128"/>
                <a:ea typeface="Meiryo UI" panose="020B0604030504040204" pitchFamily="50" charset="-128"/>
              </a:rPr>
            </a:br>
            <a:r>
              <a:rPr lang="en-US" altLang="ja-JP" sz="1050">
                <a:latin typeface="Meiryo UI" panose="020B0604030504040204" pitchFamily="50" charset="-128"/>
                <a:ea typeface="Meiryo UI" panose="020B0604030504040204" pitchFamily="50" charset="-128"/>
              </a:rPr>
              <a:t>(</a:t>
            </a:r>
            <a:r>
              <a:rPr lang="zh-TW" altLang="en-US" sz="1050">
                <a:latin typeface="Meiryo UI" panose="020B0604030504040204" pitchFamily="50" charset="-128"/>
                <a:ea typeface="Meiryo UI" panose="020B0604030504040204" pitchFamily="50" charset="-128"/>
              </a:rPr>
              <a:t>本事業</a:t>
            </a:r>
            <a:r>
              <a:rPr lang="ja-JP" altLang="en-US" sz="1050">
                <a:latin typeface="Meiryo UI" panose="020B0604030504040204" pitchFamily="50" charset="-128"/>
                <a:ea typeface="Meiryo UI" panose="020B0604030504040204" pitchFamily="50" charset="-128"/>
              </a:rPr>
              <a:t>責任者</a:t>
            </a:r>
            <a:r>
              <a:rPr lang="en-US" altLang="ja-JP" sz="1050">
                <a:latin typeface="Meiryo UI" panose="020B0604030504040204" pitchFamily="50" charset="-128"/>
                <a:ea typeface="Meiryo UI" panose="020B0604030504040204" pitchFamily="50" charset="-128"/>
              </a:rPr>
              <a:t>)</a:t>
            </a:r>
          </a:p>
        </p:txBody>
      </p:sp>
      <p:sp>
        <p:nvSpPr>
          <p:cNvPr id="14" name="Rectangle 64">
            <a:extLst>
              <a:ext uri="{FF2B5EF4-FFF2-40B4-BE49-F238E27FC236}">
                <a16:creationId xmlns:a16="http://schemas.microsoft.com/office/drawing/2014/main" id="{D7C63D03-6A10-AC0F-A193-17814721BB6D}"/>
              </a:ext>
            </a:extLst>
          </p:cNvPr>
          <p:cNvSpPr>
            <a:spLocks noChangeArrowheads="1"/>
          </p:cNvSpPr>
          <p:nvPr/>
        </p:nvSpPr>
        <p:spPr bwMode="gray">
          <a:xfrm>
            <a:off x="394007" y="3534372"/>
            <a:ext cx="1182092" cy="653245"/>
          </a:xfrm>
          <a:prstGeom prst="rect">
            <a:avLst/>
          </a:prstGeom>
          <a:noFill/>
          <a:ln w="952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br>
              <a:rPr lang="en-US" altLang="ja-JP" sz="1400">
                <a:latin typeface="Meiryo UI" panose="020B0604030504040204" pitchFamily="50" charset="-128"/>
                <a:ea typeface="Meiryo UI" panose="020B0604030504040204" pitchFamily="50" charset="-128"/>
              </a:rPr>
            </a:b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endParaRPr lang="en-US" altLang="ja-JP" sz="1400">
              <a:latin typeface="Meiryo UI" panose="020B0604030504040204" pitchFamily="50" charset="-128"/>
              <a:ea typeface="Meiryo UI" panose="020B0604030504040204" pitchFamily="50" charset="-128"/>
            </a:endParaRPr>
          </a:p>
        </p:txBody>
      </p:sp>
      <p:cxnSp>
        <p:nvCxnSpPr>
          <p:cNvPr id="15" name="Connector: Elbow 66">
            <a:extLst>
              <a:ext uri="{FF2B5EF4-FFF2-40B4-BE49-F238E27FC236}">
                <a16:creationId xmlns:a16="http://schemas.microsoft.com/office/drawing/2014/main" id="{A07B4D23-ADDC-30D1-C62D-DD35F770DAFD}"/>
              </a:ext>
            </a:extLst>
          </p:cNvPr>
          <p:cNvCxnSpPr>
            <a:cxnSpLocks/>
          </p:cNvCxnSpPr>
          <p:nvPr/>
        </p:nvCxnSpPr>
        <p:spPr>
          <a:xfrm rot="5400000">
            <a:off x="3186563" y="3312974"/>
            <a:ext cx="442793" cy="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Arrow Connector 67">
            <a:extLst>
              <a:ext uri="{FF2B5EF4-FFF2-40B4-BE49-F238E27FC236}">
                <a16:creationId xmlns:a16="http://schemas.microsoft.com/office/drawing/2014/main" id="{11100A03-4D30-22B3-2E3F-B2697D0B2148}"/>
              </a:ext>
            </a:extLst>
          </p:cNvPr>
          <p:cNvCxnSpPr>
            <a:cxnSpLocks/>
          </p:cNvCxnSpPr>
          <p:nvPr/>
        </p:nvCxnSpPr>
        <p:spPr>
          <a:xfrm>
            <a:off x="1689215" y="3843934"/>
            <a:ext cx="844697" cy="3319"/>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Connector 71">
            <a:extLst>
              <a:ext uri="{FF2B5EF4-FFF2-40B4-BE49-F238E27FC236}">
                <a16:creationId xmlns:a16="http://schemas.microsoft.com/office/drawing/2014/main" id="{23B6984B-623F-6D24-FDD2-043A5FB410B9}"/>
              </a:ext>
            </a:extLst>
          </p:cNvPr>
          <p:cNvCxnSpPr>
            <a:cxnSpLocks/>
          </p:cNvCxnSpPr>
          <p:nvPr/>
        </p:nvCxnSpPr>
        <p:spPr>
          <a:xfrm>
            <a:off x="3419219" y="4186918"/>
            <a:ext cx="0" cy="508452"/>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8FF9D50-F66B-5FDD-1B8B-63A5DAA7C029}"/>
              </a:ext>
            </a:extLst>
          </p:cNvPr>
          <p:cNvSpPr txBox="1"/>
          <p:nvPr/>
        </p:nvSpPr>
        <p:spPr>
          <a:xfrm>
            <a:off x="1826571" y="3652934"/>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22" name="Rectangle 56">
            <a:extLst>
              <a:ext uri="{FF2B5EF4-FFF2-40B4-BE49-F238E27FC236}">
                <a16:creationId xmlns:a16="http://schemas.microsoft.com/office/drawing/2014/main" id="{FADD0C82-B477-29A5-E651-6281FD185595}"/>
              </a:ext>
            </a:extLst>
          </p:cNvPr>
          <p:cNvSpPr/>
          <p:nvPr/>
        </p:nvSpPr>
        <p:spPr>
          <a:xfrm>
            <a:off x="429742" y="4688028"/>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D</a:t>
            </a: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部</a:t>
            </a:r>
            <a:endPar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23" name="直線コネクタ 22">
            <a:extLst>
              <a:ext uri="{FF2B5EF4-FFF2-40B4-BE49-F238E27FC236}">
                <a16:creationId xmlns:a16="http://schemas.microsoft.com/office/drawing/2014/main" id="{B8562AAD-3695-2881-98C1-2DEF36C82B6F}"/>
              </a:ext>
            </a:extLst>
          </p:cNvPr>
          <p:cNvCxnSpPr>
            <a:cxnSpLocks/>
          </p:cNvCxnSpPr>
          <p:nvPr/>
        </p:nvCxnSpPr>
        <p:spPr>
          <a:xfrm>
            <a:off x="979505" y="4188907"/>
            <a:ext cx="0" cy="50447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Arrow Connector 67">
            <a:extLst>
              <a:ext uri="{FF2B5EF4-FFF2-40B4-BE49-F238E27FC236}">
                <a16:creationId xmlns:a16="http://schemas.microsoft.com/office/drawing/2014/main" id="{BE962D5F-E2D0-2565-5993-4EC17841E9AD}"/>
              </a:ext>
            </a:extLst>
          </p:cNvPr>
          <p:cNvCxnSpPr>
            <a:cxnSpLocks/>
          </p:cNvCxnSpPr>
          <p:nvPr/>
        </p:nvCxnSpPr>
        <p:spPr>
          <a:xfrm>
            <a:off x="1908630" y="5900707"/>
            <a:ext cx="2675441" cy="0"/>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E80DA8F0-7ACF-C14C-3C1E-619C3A33F9EE}"/>
              </a:ext>
            </a:extLst>
          </p:cNvPr>
          <p:cNvSpPr txBox="1"/>
          <p:nvPr/>
        </p:nvSpPr>
        <p:spPr>
          <a:xfrm>
            <a:off x="3087735" y="5718060"/>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grpSp>
        <p:nvGrpSpPr>
          <p:cNvPr id="26" name="Group 81">
            <a:extLst>
              <a:ext uri="{FF2B5EF4-FFF2-40B4-BE49-F238E27FC236}">
                <a16:creationId xmlns:a16="http://schemas.microsoft.com/office/drawing/2014/main" id="{DC771635-2F96-F8A0-B2AC-FE1C28A6DE59}"/>
              </a:ext>
            </a:extLst>
          </p:cNvPr>
          <p:cNvGrpSpPr/>
          <p:nvPr/>
        </p:nvGrpSpPr>
        <p:grpSpPr>
          <a:xfrm>
            <a:off x="6199794" y="1968753"/>
            <a:ext cx="4513075" cy="288894"/>
            <a:chOff x="627321" y="2086253"/>
            <a:chExt cx="3125941" cy="759600"/>
          </a:xfrm>
        </p:grpSpPr>
        <p:sp>
          <p:nvSpPr>
            <p:cNvPr id="27" name="ee4pHeader1">
              <a:extLst>
                <a:ext uri="{FF2B5EF4-FFF2-40B4-BE49-F238E27FC236}">
                  <a16:creationId xmlns:a16="http://schemas.microsoft.com/office/drawing/2014/main" id="{E8012D0F-DF50-91FC-2D0A-CF74E07A9451}"/>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組織内の役割分担</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8" name="Straight Connector 83">
              <a:extLst>
                <a:ext uri="{FF2B5EF4-FFF2-40B4-BE49-F238E27FC236}">
                  <a16:creationId xmlns:a16="http://schemas.microsoft.com/office/drawing/2014/main" id="{49A16B19-A2D4-6801-A7DA-5CD46E86E4E2}"/>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63">
            <a:extLst>
              <a:ext uri="{FF2B5EF4-FFF2-40B4-BE49-F238E27FC236}">
                <a16:creationId xmlns:a16="http://schemas.microsoft.com/office/drawing/2014/main" id="{B72C311D-1667-2181-CE01-DC1A1AA0968D}"/>
              </a:ext>
            </a:extLst>
          </p:cNvPr>
          <p:cNvSpPr>
            <a:spLocks noChangeArrowheads="1"/>
          </p:cNvSpPr>
          <p:nvPr/>
        </p:nvSpPr>
        <p:spPr bwMode="gray">
          <a:xfrm>
            <a:off x="4656000" y="3537691"/>
            <a:ext cx="1440000" cy="647239"/>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p14="http://schemas.microsoft.com/office/powerpoint/2010/main" xmlns:p15="http://schemas.microsoft.com/office/powerpoint/2012/main" xmlns:p159="http://schemas.microsoft.com/office/powerpoint/2015/09/main" xmlns:a14="http://schemas.microsoft.com/office/drawing/2010/main"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S</a:t>
            </a:r>
            <a:r>
              <a:rPr lang="ja-JP" altLang="en-US" sz="1400">
                <a:latin typeface="Meiryo UI" panose="020B0604030504040204" pitchFamily="50" charset="-128"/>
                <a:ea typeface="Meiryo UI" panose="020B0604030504040204" pitchFamily="50" charset="-128"/>
              </a:rPr>
              <a:t>部長</a:t>
            </a:r>
            <a:endParaRPr lang="en-US" altLang="ja-JP" sz="1050">
              <a:highlight>
                <a:srgbClr val="00FF00"/>
              </a:highlight>
              <a:latin typeface="Meiryo UI" panose="020B0604030504040204" pitchFamily="50" charset="-128"/>
              <a:ea typeface="Meiryo UI" panose="020B0604030504040204" pitchFamily="50" charset="-128"/>
            </a:endParaRPr>
          </a:p>
        </p:txBody>
      </p:sp>
      <p:cxnSp>
        <p:nvCxnSpPr>
          <p:cNvPr id="33" name="Connector: Elbow 66">
            <a:extLst>
              <a:ext uri="{FF2B5EF4-FFF2-40B4-BE49-F238E27FC236}">
                <a16:creationId xmlns:a16="http://schemas.microsoft.com/office/drawing/2014/main" id="{E3ADE091-6CC1-E78A-B93C-C22813A5F331}"/>
              </a:ext>
            </a:extLst>
          </p:cNvPr>
          <p:cNvCxnSpPr>
            <a:cxnSpLocks/>
          </p:cNvCxnSpPr>
          <p:nvPr/>
        </p:nvCxnSpPr>
        <p:spPr>
          <a:xfrm>
            <a:off x="3419219" y="3311315"/>
            <a:ext cx="1956781" cy="223200"/>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Straight Arrow Connector 67">
            <a:extLst>
              <a:ext uri="{FF2B5EF4-FFF2-40B4-BE49-F238E27FC236}">
                <a16:creationId xmlns:a16="http://schemas.microsoft.com/office/drawing/2014/main" id="{FF3B3F85-5CE8-E9BC-6AFC-7AE30302B047}"/>
              </a:ext>
            </a:extLst>
          </p:cNvPr>
          <p:cNvCxnSpPr>
            <a:cxnSpLocks/>
          </p:cNvCxnSpPr>
          <p:nvPr/>
        </p:nvCxnSpPr>
        <p:spPr>
          <a:xfrm>
            <a:off x="4206235" y="3847406"/>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6" name="テキスト ボックス 35">
            <a:extLst>
              <a:ext uri="{FF2B5EF4-FFF2-40B4-BE49-F238E27FC236}">
                <a16:creationId xmlns:a16="http://schemas.microsoft.com/office/drawing/2014/main" id="{21ADA602-490A-3763-C03E-34AE0736C052}"/>
              </a:ext>
            </a:extLst>
          </p:cNvPr>
          <p:cNvSpPr txBox="1"/>
          <p:nvPr/>
        </p:nvSpPr>
        <p:spPr>
          <a:xfrm>
            <a:off x="4114077" y="3627682"/>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127" name="ee4pContent1">
            <a:extLst>
              <a:ext uri="{FF2B5EF4-FFF2-40B4-BE49-F238E27FC236}">
                <a16:creationId xmlns:a16="http://schemas.microsoft.com/office/drawing/2014/main" id="{7BB4AF45-C4F3-481A-BF92-60B81B1F05D7}"/>
              </a:ext>
            </a:extLst>
          </p:cNvPr>
          <p:cNvSpPr txBox="1"/>
          <p:nvPr/>
        </p:nvSpPr>
        <p:spPr>
          <a:xfrm>
            <a:off x="570000" y="1147243"/>
            <a:ext cx="11202900" cy="707953"/>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前述の事業戦略・事業計画を進めるための組織内の経営者以下の体制と役割分担を網羅的に記載（関与する専任・併任の人員規模の想定を記載）</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確実な</a:t>
            </a:r>
            <a:r>
              <a:rPr lang="ja-JP" altLang="en-US" sz="1400">
                <a:latin typeface="Meiryo UI" panose="020B0604030504040204" pitchFamily="50" charset="-128"/>
                <a:ea typeface="Meiryo UI" panose="020B0604030504040204" pitchFamily="50" charset="-128"/>
              </a:rPr>
              <a:t>市場</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導入を実現する上で、各担当部門と連携した実施体制を構築し、体制図</a:t>
            </a:r>
            <a:r>
              <a:rPr lang="ja-JP" altLang="en-US" sz="1400">
                <a:latin typeface="Meiryo UI" panose="020B0604030504040204" pitchFamily="50" charset="-128"/>
                <a:ea typeface="Meiryo UI" panose="020B0604030504040204" pitchFamily="50" charset="-128"/>
              </a:rPr>
              <a:t>に</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記載</a:t>
            </a:r>
            <a:endParaRPr lang="en-US" altLang="ja-JP" sz="1400" strike="sngStrike">
              <a:solidFill>
                <a:srgbClr val="FF0000"/>
              </a:solidFill>
              <a:highlight>
                <a:srgbClr val="00FF00"/>
              </a:highlight>
              <a:latin typeface="Meiryo UI" panose="020B0604030504040204" pitchFamily="50" charset="-128"/>
              <a:ea typeface="Meiryo UI" panose="020B0604030504040204" pitchFamily="50"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部門間の連携を図るための具体的な方策（定期的に部長レベルで相互の進捗報告を行う、経営者直轄の専門組織を設置する等）を記載</a:t>
            </a:r>
          </a:p>
        </p:txBody>
      </p:sp>
      <p:sp>
        <p:nvSpPr>
          <p:cNvPr id="34" name="正方形/長方形 33">
            <a:extLst>
              <a:ext uri="{FF2B5EF4-FFF2-40B4-BE49-F238E27FC236}">
                <a16:creationId xmlns:a16="http://schemas.microsoft.com/office/drawing/2014/main" id="{C1C78471-FE47-EDEB-F26A-8B25BB46AED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5877B127-9B9E-F6AA-67F3-FB2E41115618}"/>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49" name="Connector: Elbow 59">
            <a:extLst>
              <a:ext uri="{FF2B5EF4-FFF2-40B4-BE49-F238E27FC236}">
                <a16:creationId xmlns:a16="http://schemas.microsoft.com/office/drawing/2014/main" id="{0CB55CFA-9BD9-6E1D-F543-B0106158D108}"/>
              </a:ext>
            </a:extLst>
          </p:cNvPr>
          <p:cNvCxnSpPr>
            <a:cxnSpLocks/>
            <a:endCxn id="7" idx="0"/>
          </p:cNvCxnSpPr>
          <p:nvPr/>
        </p:nvCxnSpPr>
        <p:spPr>
          <a:xfrm rot="10800000" flipV="1">
            <a:off x="2228382" y="4483344"/>
            <a:ext cx="1251102" cy="20468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5" name="Connector: Elbow 59">
            <a:extLst>
              <a:ext uri="{FF2B5EF4-FFF2-40B4-BE49-F238E27FC236}">
                <a16:creationId xmlns:a16="http://schemas.microsoft.com/office/drawing/2014/main" id="{79A7A979-7CF5-8B91-02D6-61E6B0BAA94E}"/>
              </a:ext>
            </a:extLst>
          </p:cNvPr>
          <p:cNvCxnSpPr>
            <a:cxnSpLocks/>
            <a:stCxn id="9" idx="0"/>
          </p:cNvCxnSpPr>
          <p:nvPr/>
        </p:nvCxnSpPr>
        <p:spPr>
          <a:xfrm rot="16200000" flipV="1">
            <a:off x="3909540" y="4011748"/>
            <a:ext cx="201033" cy="114802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459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（例１）経営者等による具体的な</a:t>
              </a:r>
              <a:r>
                <a:rPr lang="ja-JP" altLang="en-US" sz="1600">
                  <a:latin typeface="Meiryo UI" panose="020B0604030504040204" pitchFamily="50" charset="-128"/>
                  <a:ea typeface="Meiryo UI" panose="020B0604030504040204" pitchFamily="50" charset="-128"/>
                </a:rPr>
                <a:t>施策・</a:t>
              </a:r>
              <a:r>
                <a:rPr lang="ja-JP" altLang="en-US" sz="1600">
                  <a:solidFill>
                    <a:schemeClr val="tx2"/>
                  </a:solidFill>
                  <a:latin typeface="Meiryo UI" panose="020B0604030504040204" pitchFamily="50" charset="-128"/>
                  <a:ea typeface="Meiryo UI" panose="020B0604030504040204" pitchFamily="50" charset="-128"/>
                </a:rPr>
                <a:t>活動方針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7" y="1720000"/>
            <a:ext cx="5588130" cy="288894"/>
            <a:chOff x="627321" y="2086253"/>
            <a:chExt cx="3125941" cy="759600"/>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（例２）経営者等の評価・報酬への反映</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210225" y="2089071"/>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（事業の進捗状況が、経営者や担当役員・担当管理職等の評価や報酬の一部に反映されるか）</a:t>
            </a:r>
            <a:endParaRPr lang="en-US" altLang="ja-JP" sz="1400">
              <a:latin typeface="Meiryo UI" panose="020B0604030504040204" pitchFamily="50" charset="-128"/>
              <a:ea typeface="Meiryo UI" panose="020B0604030504040204" pitchFamily="50" charset="-128"/>
            </a:endParaRPr>
          </a:p>
        </p:txBody>
      </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経営者等による○○事業への関与の方針</a:t>
            </a:r>
            <a:endParaRPr kumimoji="1" lang="en-US">
              <a:solidFill>
                <a:schemeClr val="tx1"/>
              </a:solidFill>
            </a:endParaRPr>
          </a:p>
        </p:txBody>
      </p:sp>
      <p:cxnSp>
        <p:nvCxnSpPr>
          <p:cNvPr id="42" name="直線コネクタ 41">
            <a:extLst>
              <a:ext uri="{FF2B5EF4-FFF2-40B4-BE49-F238E27FC236}">
                <a16:creationId xmlns:a16="http://schemas.microsoft.com/office/drawing/2014/main" id="{D2B5DF14-435D-4A00-A631-45459121AA24}"/>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経営者を含めた経営層の事業への関与の程度を示すため、具体的取組内容を記載すること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2</a:t>
            </a:r>
            <a:r>
              <a:rPr kumimoji="1" lang="ja-JP" altLang="en-US" sz="2000"/>
              <a:t>）経営者等の事業への関与</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70275" y="2101193"/>
            <a:ext cx="5940000" cy="4677784"/>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経営者のリーダーシップ</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（カーボンニュートラルに関わる産業構造変革の仮説や自社の事業構造転換の方針を社内外に示し、その中に当該事業を位置づけるか）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（経営者が、社内外の幅広いステークホルダーに対して、当該事業の重要性をメッセージとして発信するか）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a:p>
            <a:pPr marL="358775" lvl="2" indent="-17938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事業のモニタリング・管理</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（経営層が定期的に事業進捗を把握するための仕組みを構築しているか、経営層の時間の内どの程度を当該業務に充当するか）</a:t>
            </a:r>
            <a:endParaRPr lang="en-US" altLang="ja-JP" sz="16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（経営層が、事業の進め方・内容に対して適切なタイミングで指示を出すか）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（事業の進捗を判断するにあたり、社内外から幅広い意見を取り入れるか）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（処理開始、市場導入を判断するために、どのような</a:t>
            </a:r>
            <a:r>
              <a:rPr kumimoji="1" lang="en-US" altLang="ja-JP" sz="1400">
                <a:latin typeface="Meiryo UI" panose="020B0604030504040204" pitchFamily="50" charset="-128"/>
                <a:ea typeface="Meiryo UI" panose="020B0604030504040204" pitchFamily="50" charset="-128"/>
              </a:rPr>
              <a:t>KPI</a:t>
            </a:r>
            <a:r>
              <a:rPr kumimoji="1" lang="ja-JP" altLang="en-US" sz="1400">
                <a:latin typeface="Meiryo UI" panose="020B0604030504040204" pitchFamily="50" charset="-128"/>
                <a:ea typeface="Meiryo UI" panose="020B0604030504040204" pitchFamily="50" charset="-128"/>
              </a:rPr>
              <a:t>・条件を予め設定しておくか）</a:t>
            </a:r>
            <a:endParaRPr kumimoji="1" lang="en-US" altLang="ja-JP" sz="1400">
              <a:latin typeface="Meiryo UI" panose="020B0604030504040204" pitchFamily="50" charset="-128"/>
              <a:ea typeface="Meiryo UI" panose="020B0604030504040204" pitchFamily="50" charset="-128"/>
            </a:endParaRPr>
          </a:p>
        </p:txBody>
      </p:sp>
      <p:grpSp>
        <p:nvGrpSpPr>
          <p:cNvPr id="17" name="Group 84">
            <a:extLst>
              <a:ext uri="{FF2B5EF4-FFF2-40B4-BE49-F238E27FC236}">
                <a16:creationId xmlns:a16="http://schemas.microsoft.com/office/drawing/2014/main" id="{0806E68A-0CDB-4744-95E9-FD76B5E44764}"/>
              </a:ext>
            </a:extLst>
          </p:cNvPr>
          <p:cNvGrpSpPr/>
          <p:nvPr/>
        </p:nvGrpSpPr>
        <p:grpSpPr>
          <a:xfrm>
            <a:off x="6304029" y="3607681"/>
            <a:ext cx="5588130" cy="288894"/>
            <a:chOff x="627321" y="2086253"/>
            <a:chExt cx="3125941" cy="759600"/>
          </a:xfrm>
        </p:grpSpPr>
        <p:sp>
          <p:nvSpPr>
            <p:cNvPr id="18"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（例３）事業の継続性確保の取組</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0" name="ee4pContent3">
            <a:extLst>
              <a:ext uri="{FF2B5EF4-FFF2-40B4-BE49-F238E27FC236}">
                <a16:creationId xmlns:a16="http://schemas.microsoft.com/office/drawing/2014/main" id="{3D8FEA42-F236-4785-AEA3-877E079652FC}"/>
              </a:ext>
            </a:extLst>
          </p:cNvPr>
          <p:cNvSpPr txBox="1"/>
          <p:nvPr/>
        </p:nvSpPr>
        <p:spPr>
          <a:xfrm>
            <a:off x="6257127" y="3976752"/>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（経営層が交代する場合にも事業が継続して実施されるよう、後継者の育成・選別等の際に当該事業を関連づける等、着実な引き継ぎを行うか）</a:t>
            </a:r>
            <a:endParaRPr lang="en-US" altLang="ja-JP" sz="140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8BC7600-13F7-636E-2A15-7EE1FADF785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4056233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（例）経営資源の投入方針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777977"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機動的に経営資源を投入し、製品等の製造による企業価値向上に繋ぐ組織体制を整備</a:t>
            </a:r>
            <a:endParaRPr kumimoji="1" lang="en-US" strike="sngStrike">
              <a:solidFill>
                <a:srgbClr val="FF0000"/>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目標達成に必要な事業推進体制を整備するための具体的取組内容を記載すること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3</a:t>
            </a:r>
            <a:r>
              <a:rPr kumimoji="1" lang="ja-JP" altLang="en-US" sz="2000"/>
              <a:t>）事業推進体制の確保</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250415"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58775" lvl="2" indent="-179388">
              <a:buSzPct val="100000"/>
              <a:buFont typeface="Arial" panose="020B0604020202020204" pitchFamily="34" charset="0"/>
              <a:buChar char="•"/>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全社事業ポートフォリオにおける本事業への人材・設備・資金の投入方針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（中長期的な企業価値向上に向けた事業ポートフォリオの中で、本事業への経営資源配分をどのように位置づけ、統合報告等で示しているか）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（どのような人材を採用または配置転換により何名程度確保するか）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（既存・新規の設備・土地をどのように確保・活用するか）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（国費負担以外で、何に対してどの程度の資金を投じる予定か）</a:t>
            </a:r>
            <a:endParaRPr kumimoji="1" lang="en-US" altLang="ja-JP" sz="1400">
              <a:latin typeface="Meiryo UI" panose="020B0604030504040204" pitchFamily="50" charset="-128"/>
              <a:ea typeface="Meiryo UI" panose="020B0604030504040204" pitchFamily="50" charset="-128"/>
            </a:endParaRPr>
          </a:p>
          <a:p>
            <a:pPr lvl="2">
              <a:buSzPct val="100000"/>
            </a:pP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8EB65F-C302-6150-792D-90E386478876}"/>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 name="ee4pContent3">
            <a:extLst>
              <a:ext uri="{FF2B5EF4-FFF2-40B4-BE49-F238E27FC236}">
                <a16:creationId xmlns:a16="http://schemas.microsoft.com/office/drawing/2014/main" id="{D5B273B9-2371-E83D-4713-70028E884529}"/>
              </a:ext>
            </a:extLst>
          </p:cNvPr>
          <p:cNvSpPr txBox="1"/>
          <p:nvPr/>
        </p:nvSpPr>
        <p:spPr>
          <a:xfrm>
            <a:off x="6019530"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2">
              <a:buSzPct val="100000"/>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機動的な経営資源投入、実施体制の柔軟性確保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（事業の進捗や環境変化を踏まえ、事業体制や手法等の見直し、追加的な資源投入等を行う準備・体制（現場への権限委譲等）があるか）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（社内や部門内の経営資源に拘らず、目標達成に必要であれば、躊躇なく外部リソースを活用する用意があるか）</a:t>
            </a:r>
            <a:endParaRPr kumimoji="1" lang="en-US" altLang="ja-JP" sz="140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CDAAE90E-26D4-A16B-C3DB-2A93DAF2E9DB}"/>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843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516955"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経営戦略の中核に○○事業を位置づけ、企業価値向上とステークホルダーとの対話を推進</a:t>
            </a:r>
            <a:endParaRPr kumimoji="1" lang="en-US">
              <a:solidFill>
                <a:schemeClr val="tx1"/>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69999" y="1147243"/>
            <a:ext cx="11254933" cy="68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事業の経営課題としての優先度と中長期的な企業価値向上に向けた取組を示すため、具体的取組内容を記載すること。その際、</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年間あたり処理能力</a:t>
            </a:r>
            <a:r>
              <a:rPr lang="ja-JP" altLang="en-US" sz="1400">
                <a:latin typeface="Meiryo UI" panose="020B0604030504040204" pitchFamily="50" charset="-128"/>
                <a:ea typeface="Meiryo UI" panose="020B0604030504040204" pitchFamily="50" charset="-128"/>
              </a:rPr>
              <a:t>等</a:t>
            </a:r>
            <a:b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br>
            <a:r>
              <a:rPr lang="ja-JP" altLang="en-US" sz="1400">
                <a:latin typeface="Meiryo UI" panose="020B0604030504040204" pitchFamily="50" charset="-128"/>
                <a:ea typeface="Meiryo UI" panose="020B0604030504040204" pitchFamily="50" charset="-128"/>
              </a:rPr>
              <a:t>についても対外発表を行っていることがあれば、わかるように示すこと</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1.</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8</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KPI</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の目標達成に向けた計画参照）</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4</a:t>
            </a:r>
            <a:r>
              <a:rPr kumimoji="1" lang="ja-JP" altLang="en-US" sz="2000"/>
              <a:t>）経営戦略における事業の位置づけ</a:t>
            </a:r>
            <a:endParaRPr kumimoji="1" lang="en-US" sz="2000"/>
          </a:p>
        </p:txBody>
      </p:sp>
      <p:grpSp>
        <p:nvGrpSpPr>
          <p:cNvPr id="6" name="グループ化 5">
            <a:extLst>
              <a:ext uri="{FF2B5EF4-FFF2-40B4-BE49-F238E27FC236}">
                <a16:creationId xmlns:a16="http://schemas.microsoft.com/office/drawing/2014/main" id="{DA5A8584-802C-E063-C320-4150D49C852C}"/>
              </a:ext>
            </a:extLst>
          </p:cNvPr>
          <p:cNvGrpSpPr/>
          <p:nvPr/>
        </p:nvGrpSpPr>
        <p:grpSpPr>
          <a:xfrm>
            <a:off x="303342" y="1819978"/>
            <a:ext cx="11651262" cy="5096507"/>
            <a:chOff x="259940" y="1672181"/>
            <a:chExt cx="11651262" cy="5096507"/>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678197"/>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（例１）取締役会等コーポレート・ガバナンスとの関係</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6" y="1672181"/>
              <a:ext cx="5588131" cy="288894"/>
              <a:chOff x="627321" y="2086256"/>
              <a:chExt cx="3125942" cy="759601"/>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1" y="2086256"/>
                <a:ext cx="3123862" cy="759601"/>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（例２）ステークホルダーとの対話、情報開示</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187202" y="1992980"/>
              <a:ext cx="5724000" cy="462496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中長期的な企業価値向上に関する情報開示</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（全社的な経営戦略を示す株主・投資家に</a:t>
              </a:r>
              <a:r>
                <a:rPr lang="ja-JP" altLang="en-US" sz="1400">
                  <a:latin typeface="Meiryo UI" panose="020B0604030504040204" pitchFamily="50" charset="-128"/>
                  <a:ea typeface="Meiryo UI" panose="020B0604030504040204" pitchFamily="50" charset="-128"/>
                </a:rPr>
                <a:t>統合報告書等において、どのように事業戦略・計画を明示的に位置づけるか</a:t>
              </a:r>
              <a:r>
                <a:rPr kumimoji="1" lang="ja-JP" altLang="en-US" sz="1400">
                  <a:latin typeface="Meiryo UI" panose="020B0604030504040204" pitchFamily="50" charset="-128"/>
                  <a:ea typeface="Meiryo UI" panose="020B0604030504040204" pitchFamily="50" charset="-128"/>
                </a:rPr>
                <a:t>）</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lang="ja-JP" altLang="en-US" sz="1400">
                  <a:latin typeface="Meiryo UI" panose="020B0604030504040204" pitchFamily="50" charset="-128"/>
                  <a:ea typeface="Meiryo UI" panose="020B0604030504040204" pitchFamily="50" charset="-128"/>
                </a:rPr>
                <a:t>採択された場合、本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の概要や事業の効果（社会的価値等）をリリースや</a:t>
              </a:r>
              <a:r>
                <a:rPr lang="en-US" altLang="ja-JP" sz="1400">
                  <a:latin typeface="Meiryo UI" panose="020B0604030504040204" pitchFamily="50" charset="-128"/>
                  <a:ea typeface="Meiryo UI" panose="020B0604030504040204" pitchFamily="50" charset="-128"/>
                </a:rPr>
                <a:t>IR</a:t>
              </a:r>
              <a:r>
                <a:rPr lang="ja-JP" altLang="en-US" sz="1400">
                  <a:latin typeface="Meiryo UI" panose="020B0604030504040204" pitchFamily="50" charset="-128"/>
                  <a:ea typeface="Meiryo UI" panose="020B0604030504040204" pitchFamily="50" charset="-128"/>
                </a:rPr>
                <a:t>等でどのように幅広く継続的に発信するか）</a:t>
              </a:r>
              <a:endParaRPr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企業価値向上とステークホルダーとの対話</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戦略・計画を経営戦略に位置づけ、どのように持続的な企業価値向上につなげていくか、株主・投資家にどのような財務指標を重視し、目標として位置づけているか。当該財務指標の向上が必要と思われる場合、投資家の期待値を上げ、改善するためにどのような方策をとるの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r>
                <a:rPr lang="ja-JP" altLang="en-US" sz="1400">
                  <a:latin typeface="Meiryo UI" panose="020B0604030504040204" pitchFamily="50" charset="-128"/>
                  <a:ea typeface="Meiryo UI" panose="020B0604030504040204" pitchFamily="50" charset="-128"/>
                </a:rPr>
                <a:t>（事業の見通しや中長期的な企業価値への貢献、リスク等について、株主・投資家や金融機関、取引先、従業員等のステークホルダーとどのように対話するか）</a:t>
              </a:r>
              <a:endParaRPr lang="en-US" altLang="ja-JP" sz="1400">
                <a:latin typeface="Meiryo UI" panose="020B0604030504040204" pitchFamily="50" charset="-128"/>
                <a:ea typeface="Meiryo UI" panose="020B0604030504040204" pitchFamily="50" charset="-128"/>
              </a:endParaRPr>
            </a:p>
            <a:p>
              <a:pPr marL="447675" indent="-447675">
                <a:buNone/>
                <a:defRPr/>
              </a:pPr>
              <a:endParaRPr kumimoji="1" lang="en-US" altLang="ja-JP" sz="9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3D8FEA42-F236-4785-AEA3-877E079652FC}"/>
                </a:ext>
              </a:extLst>
            </p:cNvPr>
            <p:cNvSpPr txBox="1"/>
            <p:nvPr/>
          </p:nvSpPr>
          <p:spPr>
            <a:xfrm>
              <a:off x="259940" y="1984272"/>
              <a:ext cx="5509264"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カーボンニュートラルに向けた全社戦略</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（当該分野の範囲を超えたカーボンニュートラルに向けた取組又はイノベーション推進体制整備等について全社戦略を策定しているか）</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経営戦略への位置づけ、事業戦略・事業計画の決議・変更</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2050</a:t>
              </a:r>
              <a:r>
                <a:rPr kumimoji="1" lang="ja-JP" altLang="en-US" sz="1400">
                  <a:latin typeface="Meiryo UI" panose="020B0604030504040204" pitchFamily="50" charset="-128"/>
                  <a:ea typeface="Meiryo UI" panose="020B0604030504040204" pitchFamily="50" charset="-128"/>
                </a:rPr>
                <a:t>年カーボンニュートラルの実現に向けて、本</a:t>
              </a:r>
              <a:r>
                <a:rPr kumimoji="1" lang="zh-TW" altLang="en-US" sz="1400">
                  <a:latin typeface="Meiryo UI" panose="020B0604030504040204" pitchFamily="50" charset="-128"/>
                  <a:ea typeface="Meiryo UI" panose="020B0604030504040204" pitchFamily="50" charset="-128"/>
                </a:rPr>
                <a:t>事業</a:t>
              </a:r>
              <a:r>
                <a:rPr kumimoji="1" lang="ja-JP" altLang="en-US" sz="1400">
                  <a:latin typeface="Meiryo UI" panose="020B0604030504040204" pitchFamily="50" charset="-128"/>
                  <a:ea typeface="Meiryo UI" panose="020B0604030504040204" pitchFamily="50" charset="-128"/>
                </a:rPr>
                <a:t>に関連する事業戦略又は計画を明確に経営戦略に位置づけ、取締役会で意思決定しているか。その内容を社内の関連部署に広く周知するか）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（事業の進捗状況や課題を取締役会等でモニタリングし、事業環境の変化等に応じて見直しを行うか）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（上記で決議された事業戦略・計画において、本事業が不可欠な要素として、優先度高く位置づけられるか）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lang="en-US" altLang="ja-JP" sz="16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コーポレートガバナンスとの関連付け</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（上記の経営戦略や事業戦略・計画が目指す成果を取締役の選任、評価、報酬等に反映させる仕組みがあるか）</a:t>
              </a:r>
              <a:endParaRPr kumimoji="1" lang="en-US" altLang="ja-JP" sz="1400">
                <a:latin typeface="Meiryo UI" panose="020B0604030504040204" pitchFamily="50" charset="-128"/>
                <a:ea typeface="Meiryo UI" panose="020B0604030504040204" pitchFamily="50" charset="-128"/>
              </a:endParaRPr>
            </a:p>
          </p:txBody>
        </p:sp>
      </p:grpSp>
      <p:sp>
        <p:nvSpPr>
          <p:cNvPr id="3" name="正方形/長方形 2">
            <a:extLst>
              <a:ext uri="{FF2B5EF4-FFF2-40B4-BE49-F238E27FC236}">
                <a16:creationId xmlns:a16="http://schemas.microsoft.com/office/drawing/2014/main" id="{B3000EC0-1602-9B47-D748-F62CACCC53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ABB8F342-8BBB-0BFE-C72F-EAC0D94242BC}"/>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21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01650FE-8F31-4C75-A9B3-946DACB2B2D4}"/>
              </a:ext>
            </a:extLst>
          </p:cNvPr>
          <p:cNvSpPr/>
          <p:nvPr/>
        </p:nvSpPr>
        <p:spPr>
          <a:xfrm>
            <a:off x="709587" y="4772163"/>
            <a:ext cx="4068000"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（１）に記載した内容の概要を記載</a:t>
            </a:r>
          </a:p>
        </p:txBody>
      </p:sp>
      <p:sp>
        <p:nvSpPr>
          <p:cNvPr id="9" name="正方形/長方形 8">
            <a:extLst>
              <a:ext uri="{FF2B5EF4-FFF2-40B4-BE49-F238E27FC236}">
                <a16:creationId xmlns:a16="http://schemas.microsoft.com/office/drawing/2014/main" id="{E62ABA5E-6581-4845-A3C0-CEF7A4C356B1}"/>
              </a:ext>
            </a:extLst>
          </p:cNvPr>
          <p:cNvSpPr/>
          <p:nvPr/>
        </p:nvSpPr>
        <p:spPr>
          <a:xfrm>
            <a:off x="709588" y="5830075"/>
            <a:ext cx="4067999"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事業の効果に記載した内容の根拠を記載</a:t>
            </a:r>
          </a:p>
        </p:txBody>
      </p:sp>
      <p:sp>
        <p:nvSpPr>
          <p:cNvPr id="12" name="正方形/長方形 11">
            <a:extLst>
              <a:ext uri="{FF2B5EF4-FFF2-40B4-BE49-F238E27FC236}">
                <a16:creationId xmlns:a16="http://schemas.microsoft.com/office/drawing/2014/main" id="{B77A5095-1080-4C2B-A5F5-E422C719A5C4}"/>
              </a:ext>
            </a:extLst>
          </p:cNvPr>
          <p:cNvSpPr/>
          <p:nvPr/>
        </p:nvSpPr>
        <p:spPr>
          <a:xfrm>
            <a:off x="4859867" y="3521063"/>
            <a:ext cx="6985133" cy="3180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a:solidFill>
                  <a:schemeClr val="tx1"/>
                </a:solidFill>
                <a:latin typeface="Meiryo UI" panose="020B0604030504040204" pitchFamily="50" charset="-128"/>
                <a:ea typeface="Meiryo UI" panose="020B0604030504040204" pitchFamily="50" charset="-128"/>
              </a:rPr>
              <a:t>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設備導入</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が可能とできる設備（具体的にどういう設備を導入し、その設備の特長を記載するとともに、何が可能になるのかを記載する）を導入し、◇◇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（ａ）再生材使用という付加価値をＧＸ製品に付与することで製造業の国際競争力の確保につなげる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実証</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現状は▲▲が理由で、△△が不可能だったが、今回の事業により☆☆が可能となることを実証（具体的にどの様な実証を行うのか記載する）することにより、</a:t>
            </a:r>
            <a:r>
              <a:rPr lang="en-US" altLang="ja-JP" sz="1400">
                <a:solidFill>
                  <a:schemeClr val="tx1"/>
                </a:solidFill>
                <a:latin typeface="Meiryo UI" panose="020B0604030504040204" pitchFamily="50" charset="-128"/>
                <a:ea typeface="Meiryo UI" panose="020B0604030504040204" pitchFamily="50" charset="-128"/>
              </a:rPr>
              <a:t> </a:t>
            </a:r>
            <a:r>
              <a:rPr lang="ja-JP" altLang="en-US" sz="1400">
                <a:solidFill>
                  <a:schemeClr val="tx1"/>
                </a:solidFill>
                <a:latin typeface="Meiryo UI" panose="020B0604030504040204" pitchFamily="50" charset="-128"/>
                <a:ea typeface="Meiryo UI" panose="020B0604030504040204" pitchFamily="50" charset="-128"/>
              </a:rPr>
              <a:t>社会実装後は◇◇を年間〇トン製造し（ａ）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endParaRPr lang="en-US" altLang="ja-JP" sz="1400">
              <a:solidFill>
                <a:schemeClr val="tx1"/>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lang="ja-JP" altLang="en-US" sz="1400">
                <a:solidFill>
                  <a:schemeClr val="tx1"/>
                </a:solidFill>
                <a:latin typeface="Meiryo UI" panose="020B0604030504040204" pitchFamily="50" charset="-128"/>
                <a:ea typeface="Meiryo UI" panose="020B0604030504040204" pitchFamily="50" charset="-128"/>
              </a:rPr>
              <a:t>（対象とする設備についてイラストや図等を用いて分かりやすく表現してください）</a:t>
            </a:r>
          </a:p>
        </p:txBody>
      </p:sp>
      <p:graphicFrame>
        <p:nvGraphicFramePr>
          <p:cNvPr id="24" name="表 23">
            <a:extLst>
              <a:ext uri="{FF2B5EF4-FFF2-40B4-BE49-F238E27FC236}">
                <a16:creationId xmlns:a16="http://schemas.microsoft.com/office/drawing/2014/main" id="{134F254A-3A82-473C-9D11-E3DEC2048A0F}"/>
              </a:ext>
            </a:extLst>
          </p:cNvPr>
          <p:cNvGraphicFramePr>
            <a:graphicFrameLocks noGrp="1"/>
          </p:cNvGraphicFramePr>
          <p:nvPr>
            <p:extLst>
              <p:ext uri="{D42A27DB-BD31-4B8C-83A1-F6EECF244321}">
                <p14:modId xmlns:p14="http://schemas.microsoft.com/office/powerpoint/2010/main" val="3523571582"/>
              </p:ext>
            </p:extLst>
          </p:nvPr>
        </p:nvGraphicFramePr>
        <p:xfrm>
          <a:off x="741602" y="1368740"/>
          <a:ext cx="8930331" cy="1698103"/>
        </p:xfrm>
        <a:graphic>
          <a:graphicData uri="http://schemas.openxmlformats.org/drawingml/2006/table">
            <a:tbl>
              <a:tblPr firstRow="1" bandRow="1">
                <a:tableStyleId>{073A0DAA-6AF3-43AB-8588-CEC1D06C72B9}</a:tableStyleId>
              </a:tblPr>
              <a:tblGrid>
                <a:gridCol w="2232353">
                  <a:extLst>
                    <a:ext uri="{9D8B030D-6E8A-4147-A177-3AD203B41FA5}">
                      <a16:colId xmlns:a16="http://schemas.microsoft.com/office/drawing/2014/main" val="20000"/>
                    </a:ext>
                  </a:extLst>
                </a:gridCol>
                <a:gridCol w="2180454">
                  <a:extLst>
                    <a:ext uri="{9D8B030D-6E8A-4147-A177-3AD203B41FA5}">
                      <a16:colId xmlns:a16="http://schemas.microsoft.com/office/drawing/2014/main" val="20002"/>
                    </a:ext>
                  </a:extLst>
                </a:gridCol>
                <a:gridCol w="2243667">
                  <a:extLst>
                    <a:ext uri="{9D8B030D-6E8A-4147-A177-3AD203B41FA5}">
                      <a16:colId xmlns:a16="http://schemas.microsoft.com/office/drawing/2014/main" val="20003"/>
                    </a:ext>
                  </a:extLst>
                </a:gridCol>
                <a:gridCol w="2273857">
                  <a:extLst>
                    <a:ext uri="{9D8B030D-6E8A-4147-A177-3AD203B41FA5}">
                      <a16:colId xmlns:a16="http://schemas.microsoft.com/office/drawing/2014/main" val="20004"/>
                    </a:ext>
                  </a:extLst>
                </a:gridCol>
              </a:tblGrid>
              <a:tr h="338613">
                <a:tc>
                  <a:txBody>
                    <a:bodyPr/>
                    <a:lstStyle/>
                    <a:p>
                      <a:pPr algn="ctr"/>
                      <a:r>
                        <a:rPr kumimoji="1" lang="ja-JP" altLang="en-US" sz="1200"/>
                        <a:t>実施項目（例）</a:t>
                      </a:r>
                    </a:p>
                  </a:txBody>
                  <a:tcPr marL="91445" marR="91445" marT="45735" marB="45735"/>
                </a:tc>
                <a:tc>
                  <a:txBody>
                    <a:bodyPr/>
                    <a:lstStyle/>
                    <a:p>
                      <a:pPr algn="ctr"/>
                      <a:r>
                        <a:rPr kumimoji="1" lang="en-US" altLang="ja-JP" sz="1200"/>
                        <a:t>R6</a:t>
                      </a:r>
                      <a:r>
                        <a:rPr kumimoji="1" lang="ja-JP" altLang="en-US" sz="1200"/>
                        <a:t>年度</a:t>
                      </a:r>
                      <a:endParaRPr kumimoji="1" lang="en-US" altLang="ja-JP" sz="1200"/>
                    </a:p>
                  </a:txBody>
                  <a:tcPr marL="91445" marR="91445" marT="45735" marB="45735"/>
                </a:tc>
                <a:tc>
                  <a:txBody>
                    <a:bodyPr/>
                    <a:lstStyle/>
                    <a:p>
                      <a:pPr algn="ctr"/>
                      <a:r>
                        <a:rPr kumimoji="1" lang="en-US" altLang="ja-JP" sz="1200"/>
                        <a:t>R7</a:t>
                      </a:r>
                      <a:r>
                        <a:rPr kumimoji="1" lang="ja-JP" altLang="en-US" sz="1200"/>
                        <a:t>年度</a:t>
                      </a:r>
                      <a:endParaRPr kumimoji="1" lang="en-US" altLang="ja-JP" sz="1200"/>
                    </a:p>
                  </a:txBody>
                  <a:tcPr marL="91445" marR="91445" marT="45735" marB="45735"/>
                </a:tc>
                <a:tc>
                  <a:txBody>
                    <a:bodyPr/>
                    <a:lstStyle/>
                    <a:p>
                      <a:pPr algn="ctr"/>
                      <a:r>
                        <a:rPr kumimoji="1" lang="en-US" altLang="ja-JP" sz="1200"/>
                        <a:t>R8</a:t>
                      </a:r>
                      <a:r>
                        <a:rPr kumimoji="1" lang="ja-JP" altLang="en-US" sz="1200"/>
                        <a:t>年度</a:t>
                      </a:r>
                      <a:endParaRPr kumimoji="1" lang="en-US" altLang="ja-JP" sz="1200"/>
                    </a:p>
                  </a:txBody>
                  <a:tcPr marL="91445" marR="91445" marT="45735" marB="45735"/>
                </a:tc>
                <a:extLst>
                  <a:ext uri="{0D108BD9-81ED-4DB2-BD59-A6C34878D82A}">
                    <a16:rowId xmlns:a16="http://schemas.microsoft.com/office/drawing/2014/main" val="10000"/>
                  </a:ext>
                </a:extLst>
              </a:tr>
              <a:tr h="322564">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実施設計</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1"/>
                  </a:ext>
                </a:extLst>
              </a:tr>
              <a:tr h="340142">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設備導入</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3"/>
                  </a:ext>
                </a:extLst>
              </a:tr>
              <a:tr h="361402">
                <a:tc>
                  <a:txBody>
                    <a:bodyPr/>
                    <a:lstStyle/>
                    <a:p>
                      <a:pPr algn="just"/>
                      <a:r>
                        <a:rPr kumimoji="1" lang="ja-JP" altLang="en-US" sz="1200" b="0" baseline="0">
                          <a:solidFill>
                            <a:schemeClr val="tx1"/>
                          </a:solidFill>
                        </a:rPr>
                        <a:t>据え付け</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4"/>
                  </a:ext>
                </a:extLst>
              </a:tr>
              <a:tr h="335382">
                <a:tc>
                  <a:txBody>
                    <a:bodyPr/>
                    <a:lstStyle/>
                    <a:p>
                      <a:pPr algn="just"/>
                      <a:r>
                        <a:rPr kumimoji="1" lang="ja-JP" altLang="en-US" sz="1200" b="0" i="0" baseline="0">
                          <a:solidFill>
                            <a:schemeClr val="tx1"/>
                          </a:solidFill>
                          <a:latin typeface="Meiryo UI" panose="020B0604030504040204" pitchFamily="50" charset="-128"/>
                          <a:ea typeface="Meiryo UI" panose="020B0604030504040204" pitchFamily="50" charset="-128"/>
                        </a:rPr>
                        <a:t>試運転調整</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2338850277"/>
                  </a:ext>
                </a:extLst>
              </a:tr>
            </a:tbl>
          </a:graphicData>
        </a:graphic>
      </p:graphicFrame>
      <p:cxnSp>
        <p:nvCxnSpPr>
          <p:cNvPr id="28" name="直線矢印コネクタ 27">
            <a:extLst>
              <a:ext uri="{FF2B5EF4-FFF2-40B4-BE49-F238E27FC236}">
                <a16:creationId xmlns:a16="http://schemas.microsoft.com/office/drawing/2014/main" id="{CF7D6302-9C52-47B3-B573-080589182924}"/>
              </a:ext>
            </a:extLst>
          </p:cNvPr>
          <p:cNvCxnSpPr>
            <a:cxnSpLocks/>
          </p:cNvCxnSpPr>
          <p:nvPr/>
        </p:nvCxnSpPr>
        <p:spPr>
          <a:xfrm>
            <a:off x="2979742" y="1865926"/>
            <a:ext cx="123761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2" name="Group 16">
            <a:extLst>
              <a:ext uri="{FF2B5EF4-FFF2-40B4-BE49-F238E27FC236}">
                <a16:creationId xmlns:a16="http://schemas.microsoft.com/office/drawing/2014/main" id="{8FEEEBDF-EC46-4F4E-B879-FF5B0F28E14C}"/>
              </a:ext>
            </a:extLst>
          </p:cNvPr>
          <p:cNvGrpSpPr/>
          <p:nvPr/>
        </p:nvGrpSpPr>
        <p:grpSpPr>
          <a:xfrm>
            <a:off x="561281" y="3288176"/>
            <a:ext cx="4089772" cy="368144"/>
            <a:chOff x="1550228" y="1733612"/>
            <a:chExt cx="3619268" cy="368144"/>
          </a:xfrm>
        </p:grpSpPr>
        <p:cxnSp>
          <p:nvCxnSpPr>
            <p:cNvPr id="33" name="Straight Connector 17">
              <a:extLst>
                <a:ext uri="{FF2B5EF4-FFF2-40B4-BE49-F238E27FC236}">
                  <a16:creationId xmlns:a16="http://schemas.microsoft.com/office/drawing/2014/main" id="{7F54BDFE-3F95-43BA-AB2B-E727F9E7727D}"/>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18">
              <a:extLst>
                <a:ext uri="{FF2B5EF4-FFF2-40B4-BE49-F238E27FC236}">
                  <a16:creationId xmlns:a16="http://schemas.microsoft.com/office/drawing/2014/main" id="{FC4EA011-754C-4843-8566-8AEAF1D2A0B9}"/>
                </a:ext>
              </a:extLst>
            </p:cNvPr>
            <p:cNvSpPr txBox="1"/>
            <p:nvPr/>
          </p:nvSpPr>
          <p:spPr>
            <a:xfrm>
              <a:off x="1550228"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総事業費</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5" name="Group 16">
            <a:extLst>
              <a:ext uri="{FF2B5EF4-FFF2-40B4-BE49-F238E27FC236}">
                <a16:creationId xmlns:a16="http://schemas.microsoft.com/office/drawing/2014/main" id="{BC4DBFF9-D6D1-410C-8F74-17BC6A6702BC}"/>
              </a:ext>
            </a:extLst>
          </p:cNvPr>
          <p:cNvGrpSpPr/>
          <p:nvPr/>
        </p:nvGrpSpPr>
        <p:grpSpPr>
          <a:xfrm>
            <a:off x="551041" y="888812"/>
            <a:ext cx="4068000" cy="368144"/>
            <a:chOff x="1569496" y="1733612"/>
            <a:chExt cx="3600000" cy="368144"/>
          </a:xfrm>
        </p:grpSpPr>
        <p:cxnSp>
          <p:nvCxnSpPr>
            <p:cNvPr id="36" name="Straight Connector 17">
              <a:extLst>
                <a:ext uri="{FF2B5EF4-FFF2-40B4-BE49-F238E27FC236}">
                  <a16:creationId xmlns:a16="http://schemas.microsoft.com/office/drawing/2014/main" id="{9B386C81-7EAA-4B89-873C-2C7300F0498B}"/>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7" name="TextBox 18">
              <a:extLst>
                <a:ext uri="{FF2B5EF4-FFF2-40B4-BE49-F238E27FC236}">
                  <a16:creationId xmlns:a16="http://schemas.microsoft.com/office/drawing/2014/main" id="{D60D812A-F9FD-4C4D-BAB2-08219C051EFA}"/>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事業概要スケジュール</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8" name="Group 16">
            <a:extLst>
              <a:ext uri="{FF2B5EF4-FFF2-40B4-BE49-F238E27FC236}">
                <a16:creationId xmlns:a16="http://schemas.microsoft.com/office/drawing/2014/main" id="{F409A278-D253-4178-AE78-7C4B86ED5B11}"/>
              </a:ext>
            </a:extLst>
          </p:cNvPr>
          <p:cNvGrpSpPr/>
          <p:nvPr/>
        </p:nvGrpSpPr>
        <p:grpSpPr>
          <a:xfrm>
            <a:off x="518856" y="4411159"/>
            <a:ext cx="4067999" cy="349017"/>
            <a:chOff x="1577697" y="1322831"/>
            <a:chExt cx="3624247" cy="349017"/>
          </a:xfrm>
        </p:grpSpPr>
        <p:cxnSp>
          <p:nvCxnSpPr>
            <p:cNvPr id="39" name="Straight Connector 17">
              <a:extLst>
                <a:ext uri="{FF2B5EF4-FFF2-40B4-BE49-F238E27FC236}">
                  <a16:creationId xmlns:a16="http://schemas.microsoft.com/office/drawing/2014/main" id="{5AC251F4-ECEE-4986-A988-0F0B48EBE4AC}"/>
                </a:ext>
              </a:extLst>
            </p:cNvPr>
            <p:cNvCxnSpPr>
              <a:cxnSpLocks/>
            </p:cNvCxnSpPr>
            <p:nvPr/>
          </p:nvCxnSpPr>
          <p:spPr>
            <a:xfrm>
              <a:off x="1577697" y="1625903"/>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0" name="TextBox 18">
              <a:extLst>
                <a:ext uri="{FF2B5EF4-FFF2-40B4-BE49-F238E27FC236}">
                  <a16:creationId xmlns:a16="http://schemas.microsoft.com/office/drawing/2014/main" id="{D04AE160-43A7-4CC4-893F-66F800105B38}"/>
                </a:ext>
              </a:extLst>
            </p:cNvPr>
            <p:cNvSpPr txBox="1"/>
            <p:nvPr/>
          </p:nvSpPr>
          <p:spPr>
            <a:xfrm>
              <a:off x="1601944" y="1322831"/>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事業の効果（生産能力向上）</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1" name="Group 16">
            <a:extLst>
              <a:ext uri="{FF2B5EF4-FFF2-40B4-BE49-F238E27FC236}">
                <a16:creationId xmlns:a16="http://schemas.microsoft.com/office/drawing/2014/main" id="{80428A87-2BED-420F-A17C-15FB684C3DAD}"/>
              </a:ext>
            </a:extLst>
          </p:cNvPr>
          <p:cNvGrpSpPr/>
          <p:nvPr/>
        </p:nvGrpSpPr>
        <p:grpSpPr>
          <a:xfrm>
            <a:off x="539511" y="5423025"/>
            <a:ext cx="4068000" cy="368144"/>
            <a:chOff x="1569496" y="1733612"/>
            <a:chExt cx="3600000" cy="368144"/>
          </a:xfrm>
        </p:grpSpPr>
        <p:cxnSp>
          <p:nvCxnSpPr>
            <p:cNvPr id="42" name="Straight Connector 17">
              <a:extLst>
                <a:ext uri="{FF2B5EF4-FFF2-40B4-BE49-F238E27FC236}">
                  <a16:creationId xmlns:a16="http://schemas.microsoft.com/office/drawing/2014/main" id="{C0459F21-92EC-49BF-B168-BAAA55581657}"/>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18">
              <a:extLst>
                <a:ext uri="{FF2B5EF4-FFF2-40B4-BE49-F238E27FC236}">
                  <a16:creationId xmlns:a16="http://schemas.microsoft.com/office/drawing/2014/main" id="{25A43FB7-A3CE-4494-B5F4-E7271EE3BC31}"/>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4" name="Group 16">
            <a:extLst>
              <a:ext uri="{FF2B5EF4-FFF2-40B4-BE49-F238E27FC236}">
                <a16:creationId xmlns:a16="http://schemas.microsoft.com/office/drawing/2014/main" id="{ECBCE812-2E30-4527-901F-A52B76630FC9}"/>
              </a:ext>
            </a:extLst>
          </p:cNvPr>
          <p:cNvGrpSpPr/>
          <p:nvPr/>
        </p:nvGrpSpPr>
        <p:grpSpPr>
          <a:xfrm>
            <a:off x="4859867" y="3136292"/>
            <a:ext cx="4118275" cy="355076"/>
            <a:chOff x="1525005" y="1746680"/>
            <a:chExt cx="3644491" cy="355076"/>
          </a:xfrm>
        </p:grpSpPr>
        <p:cxnSp>
          <p:nvCxnSpPr>
            <p:cNvPr id="45" name="Straight Connector 17">
              <a:extLst>
                <a:ext uri="{FF2B5EF4-FFF2-40B4-BE49-F238E27FC236}">
                  <a16:creationId xmlns:a16="http://schemas.microsoft.com/office/drawing/2014/main" id="{AFDE789D-5515-4E1E-9615-492DF2E7FD6C}"/>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6" name="TextBox 18">
              <a:extLst>
                <a:ext uri="{FF2B5EF4-FFF2-40B4-BE49-F238E27FC236}">
                  <a16:creationId xmlns:a16="http://schemas.microsoft.com/office/drawing/2014/main" id="{C0D1CD7A-6B75-4D49-8D5F-84EF8D31E2CE}"/>
                </a:ext>
              </a:extLst>
            </p:cNvPr>
            <p:cNvSpPr txBox="1"/>
            <p:nvPr/>
          </p:nvSpPr>
          <p:spPr>
            <a:xfrm>
              <a:off x="1525005" y="1746680"/>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事業背景及び事業概要</a:t>
              </a:r>
              <a:endParaRPr kumimoji="1" lang="en-US" sz="1400">
                <a:solidFill>
                  <a:schemeClr val="tx1"/>
                </a:solidFill>
                <a:latin typeface="Meiryo UI" panose="020B0604030504040204" pitchFamily="50" charset="-128"/>
                <a:ea typeface="Meiryo UI" panose="020B0604030504040204" pitchFamily="50" charset="-128"/>
              </a:endParaRPr>
            </a:p>
          </p:txBody>
        </p:sp>
      </p:grpSp>
      <p:sp>
        <p:nvSpPr>
          <p:cNvPr id="47" name="Title 1">
            <a:extLst>
              <a:ext uri="{FF2B5EF4-FFF2-40B4-BE49-F238E27FC236}">
                <a16:creationId xmlns:a16="http://schemas.microsoft.com/office/drawing/2014/main" id="{A5F2DF8F-B8CA-4245-81B5-6EDEF533D67B}"/>
              </a:ext>
            </a:extLst>
          </p:cNvPr>
          <p:cNvSpPr txBox="1">
            <a:spLocks/>
          </p:cNvSpPr>
          <p:nvPr/>
        </p:nvSpPr>
        <p:spPr>
          <a:xfrm>
            <a:off x="346366" y="229970"/>
            <a:ext cx="11197934" cy="5539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endParaRPr lang="en-US" altLang="ja-JP" sz="2000">
              <a:solidFill>
                <a:schemeClr val="tx1"/>
              </a:solidFill>
            </a:endParaRPr>
          </a:p>
          <a:p>
            <a:r>
              <a:rPr kumimoji="1" lang="ja-JP" altLang="en-US" sz="2000">
                <a:solidFill>
                  <a:schemeClr val="tx1"/>
                </a:solidFill>
              </a:rPr>
              <a:t>（</a:t>
            </a:r>
            <a:r>
              <a:rPr kumimoji="1" lang="en-US" altLang="ja-JP" sz="2000">
                <a:solidFill>
                  <a:schemeClr val="tx1"/>
                </a:solidFill>
              </a:rPr>
              <a:t>2</a:t>
            </a:r>
            <a:r>
              <a:rPr kumimoji="1" lang="ja-JP" altLang="en-US" sz="2000">
                <a:solidFill>
                  <a:schemeClr val="tx1"/>
                </a:solidFill>
              </a:rPr>
              <a:t>）</a:t>
            </a:r>
            <a:r>
              <a:rPr kumimoji="1" lang="en-US" altLang="ja-JP" sz="2000">
                <a:solidFill>
                  <a:schemeClr val="tx1"/>
                </a:solidFill>
              </a:rPr>
              <a:t>-1</a:t>
            </a:r>
            <a:r>
              <a:rPr lang="ja-JP" altLang="en-US" sz="2000">
                <a:solidFill>
                  <a:schemeClr val="tx1"/>
                </a:solidFill>
              </a:rPr>
              <a:t>事業概要スケジュール、</a:t>
            </a:r>
            <a:r>
              <a:rPr kumimoji="1" lang="ja-JP" altLang="en-US" sz="2000">
                <a:solidFill>
                  <a:schemeClr val="tx1"/>
                </a:solidFill>
                <a:latin typeface="Meiryo UI" panose="020B0604030504040204" pitchFamily="50" charset="-128"/>
                <a:ea typeface="Meiryo UI" panose="020B0604030504040204" pitchFamily="50" charset="-128"/>
              </a:rPr>
              <a:t>総事業費</a:t>
            </a:r>
            <a:r>
              <a:rPr lang="ja-JP" altLang="en-US" sz="2000">
                <a:solidFill>
                  <a:schemeClr val="tx1"/>
                </a:solidFill>
              </a:rPr>
              <a:t>、事業の効果、設定根拠、事業背景及び事業概要</a:t>
            </a:r>
            <a:endParaRPr kumimoji="1" lang="en-US" sz="2000">
              <a:solidFill>
                <a:schemeClr val="tx1"/>
              </a:solidFill>
            </a:endParaRPr>
          </a:p>
        </p:txBody>
      </p:sp>
      <p:sp>
        <p:nvSpPr>
          <p:cNvPr id="31" name="正方形/長方形 30">
            <a:extLst>
              <a:ext uri="{FF2B5EF4-FFF2-40B4-BE49-F238E27FC236}">
                <a16:creationId xmlns:a16="http://schemas.microsoft.com/office/drawing/2014/main" id="{2184CDD2-D04B-41F6-9965-51C40ABC2D14}"/>
              </a:ext>
            </a:extLst>
          </p:cNvPr>
          <p:cNvSpPr/>
          <p:nvPr/>
        </p:nvSpPr>
        <p:spPr>
          <a:xfrm>
            <a:off x="741603" y="3702264"/>
            <a:ext cx="4040783"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buFontTx/>
              <a:buNone/>
            </a:pPr>
            <a:r>
              <a:rPr lang="ja-JP" altLang="en-US" sz="1400">
                <a:solidFill>
                  <a:schemeClr val="tx1"/>
                </a:solidFill>
                <a:latin typeface="Meiryo UI" panose="020B0604030504040204" pitchFamily="50" charset="-128"/>
                <a:ea typeface="Meiryo UI" panose="020B0604030504040204" pitchFamily="50" charset="-128"/>
              </a:rPr>
              <a:t> 総事業費（令和６年度～●年度）：</a:t>
            </a:r>
            <a:r>
              <a:rPr lang="en-US" altLang="ja-JP" sz="1400" i="1">
                <a:solidFill>
                  <a:schemeClr val="tx1"/>
                </a:solidFill>
                <a:latin typeface="Meiryo UI" panose="020B0604030504040204" pitchFamily="50" charset="-128"/>
                <a:ea typeface="Meiryo UI" panose="020B0604030504040204" pitchFamily="50" charset="-128"/>
              </a:rPr>
              <a:t>XXXXX</a:t>
            </a:r>
            <a:r>
              <a:rPr lang="ja-JP" altLang="en-US" sz="1400" i="1">
                <a:solidFill>
                  <a:schemeClr val="tx1"/>
                </a:solidFill>
                <a:latin typeface="Meiryo UI" panose="020B0604030504040204" pitchFamily="50" charset="-128"/>
                <a:ea typeface="Meiryo UI" panose="020B0604030504040204" pitchFamily="50" charset="-128"/>
              </a:rPr>
              <a:t>万円</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直線矢印コネクタ 2">
            <a:extLst>
              <a:ext uri="{FF2B5EF4-FFF2-40B4-BE49-F238E27FC236}">
                <a16:creationId xmlns:a16="http://schemas.microsoft.com/office/drawing/2014/main" id="{D4CF3E74-38EF-BB94-C059-5289831A1C39}"/>
              </a:ext>
            </a:extLst>
          </p:cNvPr>
          <p:cNvCxnSpPr>
            <a:cxnSpLocks/>
          </p:cNvCxnSpPr>
          <p:nvPr/>
        </p:nvCxnSpPr>
        <p:spPr>
          <a:xfrm>
            <a:off x="8927867" y="2560193"/>
            <a:ext cx="29328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4FE9DBF-75C2-B371-D5DF-8D1392E7FACC}"/>
              </a:ext>
            </a:extLst>
          </p:cNvPr>
          <p:cNvCxnSpPr>
            <a:cxnSpLocks/>
          </p:cNvCxnSpPr>
          <p:nvPr/>
        </p:nvCxnSpPr>
        <p:spPr>
          <a:xfrm>
            <a:off x="4461409" y="2246926"/>
            <a:ext cx="440319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914C0AA6-FE1D-50F8-A395-6692890A6EC6}"/>
              </a:ext>
            </a:extLst>
          </p:cNvPr>
          <p:cNvCxnSpPr>
            <a:cxnSpLocks/>
          </p:cNvCxnSpPr>
          <p:nvPr/>
        </p:nvCxnSpPr>
        <p:spPr>
          <a:xfrm>
            <a:off x="9221153" y="2907326"/>
            <a:ext cx="254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17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96" y="143638"/>
            <a:ext cx="4464496" cy="249299"/>
          </a:xfrm>
        </p:spPr>
        <p:txBody>
          <a:bodyPr/>
          <a:lstStyle/>
          <a:p>
            <a:r>
              <a:rPr kumimoji="1" lang="ja-JP" altLang="en-US">
                <a:latin typeface="Meiryo UI" panose="020B0604030504040204" pitchFamily="50" charset="-128"/>
                <a:ea typeface="Meiryo UI" panose="020B0604030504040204" pitchFamily="50" charset="-128"/>
              </a:rPr>
              <a:t>（２）</a:t>
            </a:r>
            <a:r>
              <a:rPr kumimoji="1" lang="en-US" altLang="ja-JP">
                <a:latin typeface="Meiryo UI" panose="020B0604030504040204" pitchFamily="50" charset="-128"/>
                <a:ea typeface="Meiryo UI" panose="020B0604030504040204" pitchFamily="50" charset="-128"/>
              </a:rPr>
              <a:t>-2 </a:t>
            </a:r>
            <a:r>
              <a:rPr kumimoji="1" lang="ja-JP" altLang="en-US">
                <a:latin typeface="Meiryo UI" panose="020B0604030504040204" pitchFamily="50" charset="-128"/>
                <a:ea typeface="Meiryo UI" panose="020B0604030504040204" pitchFamily="50" charset="-128"/>
              </a:rPr>
              <a:t>事業イメージ（全体像）</a:t>
            </a:r>
          </a:p>
        </p:txBody>
      </p:sp>
      <p:sp>
        <p:nvSpPr>
          <p:cNvPr id="104" name="正方形/長方形 103"/>
          <p:cNvSpPr/>
          <p:nvPr/>
        </p:nvSpPr>
        <p:spPr bwMode="auto">
          <a:xfrm>
            <a:off x="7956292" y="697359"/>
            <a:ext cx="397408" cy="235708"/>
          </a:xfrm>
          <a:prstGeom prst="rect">
            <a:avLst/>
          </a:prstGeom>
          <a:solidFill>
            <a:srgbClr val="FFCCFF"/>
          </a:solidFill>
          <a:ln w="9525">
            <a:noFill/>
            <a:miter lim="800000"/>
            <a:headEnd/>
            <a:tailEnd/>
          </a:ln>
          <a:effectLst/>
        </p:spPr>
        <p:txBody>
          <a:bodyPr wrap="none" rtlCol="0" anchor="ctr"/>
          <a:lstStyle/>
          <a:p>
            <a:pPr algn="l"/>
            <a:endParaRPr lang="ja-JP" altLang="en-US"/>
          </a:p>
        </p:txBody>
      </p:sp>
      <p:sp>
        <p:nvSpPr>
          <p:cNvPr id="105" name="テキスト ボックス 104"/>
          <p:cNvSpPr txBox="1"/>
          <p:nvPr/>
        </p:nvSpPr>
        <p:spPr>
          <a:xfrm>
            <a:off x="8353822" y="675636"/>
            <a:ext cx="1646605" cy="276999"/>
          </a:xfrm>
          <a:prstGeom prst="rect">
            <a:avLst/>
          </a:prstGeom>
          <a:noFill/>
        </p:spPr>
        <p:txBody>
          <a:bodyPr wrap="none" rtlCol="0">
            <a:spAutoFit/>
          </a:bodyPr>
          <a:lstStyle/>
          <a:p>
            <a:r>
              <a:rPr lang="ja-JP" altLang="en-US" sz="1200">
                <a:cs typeface="メイリオ" panose="020B0604030504040204" pitchFamily="50" charset="-128"/>
              </a:rPr>
              <a:t>：補助対象経費の範囲</a:t>
            </a:r>
            <a:endParaRPr kumimoji="1" lang="ja-JP" altLang="en-US" sz="120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999067" y="1988839"/>
            <a:ext cx="10253133" cy="4344227"/>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事業のイメージをわかりやすく図示し、簡潔な説明文を記載してください。</a:t>
            </a:r>
          </a:p>
          <a:p>
            <a:pPr>
              <a:defRPr/>
            </a:pPr>
            <a:r>
              <a:rPr lang="en-US" altLang="ja-JP" sz="1400">
                <a:solidFill>
                  <a:srgbClr val="FF0000"/>
                </a:solidFill>
              </a:rPr>
              <a:t>※</a:t>
            </a:r>
            <a:r>
              <a:rPr lang="ja-JP" altLang="en-US" sz="1400">
                <a:solidFill>
                  <a:srgbClr val="FF0000"/>
                </a:solidFill>
              </a:rPr>
              <a:t>補助対象となる設備・インフラ等をバックハッチングするなどして、明示してください。</a:t>
            </a:r>
            <a:endParaRPr lang="en-US" altLang="ja-JP" sz="1400">
              <a:solidFill>
                <a:srgbClr val="FF0000"/>
              </a:solidFill>
            </a:endParaRPr>
          </a:p>
          <a:p>
            <a:pPr>
              <a:defRPr/>
            </a:pPr>
            <a:endParaRPr lang="en-US" altLang="ja-JP" sz="1400">
              <a:solidFill>
                <a:srgbClr val="FF0000"/>
              </a:solidFill>
            </a:endParaRPr>
          </a:p>
        </p:txBody>
      </p:sp>
      <p:sp>
        <p:nvSpPr>
          <p:cNvPr id="3" name="スライド番号プレースホルダー 2">
            <a:extLst>
              <a:ext uri="{FF2B5EF4-FFF2-40B4-BE49-F238E27FC236}">
                <a16:creationId xmlns:a16="http://schemas.microsoft.com/office/drawing/2014/main" id="{152215EF-ACF2-833F-9652-F9FD99332F91}"/>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53180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1464" y="39689"/>
            <a:ext cx="7128792" cy="249299"/>
          </a:xfrm>
        </p:spPr>
        <p:txBody>
          <a:bodyPr/>
          <a:lstStyle/>
          <a:p>
            <a:r>
              <a:rPr lang="ja-JP" altLang="en-US">
                <a:latin typeface="Meiryo UI" panose="020B0604030504040204" pitchFamily="50" charset="-128"/>
                <a:ea typeface="Meiryo UI" panose="020B0604030504040204" pitchFamily="50" charset="-128"/>
              </a:rPr>
              <a:t>（２）</a:t>
            </a:r>
            <a:r>
              <a:rPr lang="en-US" altLang="ja-JP">
                <a:latin typeface="Meiryo UI" panose="020B0604030504040204" pitchFamily="50" charset="-128"/>
                <a:ea typeface="Meiryo UI" panose="020B0604030504040204" pitchFamily="50" charset="-128"/>
              </a:rPr>
              <a:t>-3 </a:t>
            </a:r>
            <a:r>
              <a:rPr lang="zh-TW" altLang="en-US">
                <a:latin typeface="Meiryo UI" panose="020B0604030504040204" pitchFamily="50" charset="-128"/>
                <a:ea typeface="Meiryo UI" panose="020B0604030504040204" pitchFamily="50" charset="-128"/>
              </a:rPr>
              <a:t>事業</a:t>
            </a:r>
            <a:r>
              <a:rPr lang="ja-JP" altLang="en-US">
                <a:latin typeface="Meiryo UI" panose="020B0604030504040204" pitchFamily="50" charset="-128"/>
                <a:ea typeface="Meiryo UI" panose="020B0604030504040204" pitchFamily="50" charset="-128"/>
              </a:rPr>
              <a:t>到達イメージ</a:t>
            </a:r>
            <a:endParaRPr kumimoji="1" lang="ja-JP" altLang="en-US">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028012" y="714182"/>
            <a:ext cx="6220116" cy="338554"/>
          </a:xfrm>
          <a:prstGeom prst="rect">
            <a:avLst/>
          </a:prstGeom>
          <a:noFill/>
        </p:spPr>
        <p:txBody>
          <a:bodyPr wrap="square" rtlCol="0">
            <a:spAutoFit/>
          </a:bodyPr>
          <a:lstStyle/>
          <a:p>
            <a:r>
              <a:rPr kumimoji="1" lang="ja-JP" altLang="en-US" sz="1600"/>
              <a:t>事業の到達イメージ（</a:t>
            </a:r>
            <a:r>
              <a:rPr lang="ja-JP" altLang="en-US" sz="1600">
                <a:latin typeface="+mn-ea"/>
              </a:rPr>
              <a:t>事業</a:t>
            </a:r>
            <a:r>
              <a:rPr kumimoji="1" lang="ja-JP" altLang="en-US" sz="1600">
                <a:latin typeface="+mn-ea"/>
              </a:rPr>
              <a:t> 終了時</a:t>
            </a:r>
            <a:r>
              <a:rPr lang="ja-JP" altLang="en-US" sz="1600">
                <a:latin typeface="+mn-ea"/>
              </a:rPr>
              <a:t>）</a:t>
            </a:r>
            <a:endParaRPr kumimoji="1" lang="ja-JP" altLang="en-US" sz="1600">
              <a:latin typeface="+mn-ea"/>
            </a:endParaRPr>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880533" y="1354667"/>
            <a:ext cx="10422467" cy="4411133"/>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実証事業の到達イメージをわかりやすく記載してください。</a:t>
            </a:r>
            <a:endParaRPr lang="en-US" altLang="ja-JP" sz="1400">
              <a:solidFill>
                <a:srgbClr val="FF0000"/>
              </a:solidFill>
            </a:endParaRPr>
          </a:p>
          <a:p>
            <a:pPr>
              <a:defRPr/>
            </a:pPr>
            <a:endParaRPr lang="ja-JP" altLang="en-US" sz="1400">
              <a:solidFill>
                <a:srgbClr val="FF0000"/>
              </a:solidFill>
            </a:endParaRPr>
          </a:p>
        </p:txBody>
      </p:sp>
      <p:sp>
        <p:nvSpPr>
          <p:cNvPr id="3" name="スライド番号プレースホルダー 2">
            <a:extLst>
              <a:ext uri="{FF2B5EF4-FFF2-40B4-BE49-F238E27FC236}">
                <a16:creationId xmlns:a16="http://schemas.microsoft.com/office/drawing/2014/main" id="{8576DF8E-13A2-64E1-8CC3-CD6690AB5473}"/>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38541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1">
            <a:extLst>
              <a:ext uri="{FF2B5EF4-FFF2-40B4-BE49-F238E27FC236}">
                <a16:creationId xmlns:a16="http://schemas.microsoft.com/office/drawing/2014/main" id="{524E65C5-97A3-4DA6-951D-B87421D19FDA}"/>
              </a:ext>
            </a:extLst>
          </p:cNvPr>
          <p:cNvSpPr txBox="1"/>
          <p:nvPr/>
        </p:nvSpPr>
        <p:spPr>
          <a:xfrm>
            <a:off x="792833" y="1227799"/>
            <a:ext cx="10819114" cy="62522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共同実施として参加する企業等各申請者の本事業における役割分担を簡潔に記載</a:t>
            </a:r>
            <a:endParaRPr lang="en-US" altLang="ja-JP" sz="1400">
              <a:solidFill>
                <a:schemeClr val="tx1"/>
              </a:solidFill>
              <a:latin typeface="Meiryo UI" panose="020B0604030504040204" pitchFamily="50" charset="-128"/>
              <a:ea typeface="Meiryo UI" panose="020B0604030504040204" pitchFamily="50" charset="-128"/>
            </a:endParaRPr>
          </a:p>
          <a:p>
            <a:pPr marL="85725" indent="3175"/>
            <a:r>
              <a:rPr lang="ja-JP" altLang="en-US" sz="1400">
                <a:solidFill>
                  <a:schemeClr val="tx1"/>
                </a:solidFill>
                <a:latin typeface="Meiryo UI" panose="020B0604030504040204" pitchFamily="50" charset="-128"/>
                <a:ea typeface="Meiryo UI" panose="020B0604030504040204" pitchFamily="50" charset="-128"/>
              </a:rPr>
              <a:t>（各申請者が提出する「</a:t>
            </a:r>
            <a:r>
              <a:rPr lang="en-US" altLang="ja-JP" sz="1400">
                <a:solidFill>
                  <a:schemeClr val="tx1"/>
                </a:solidFill>
                <a:latin typeface="Meiryo UI" panose="020B0604030504040204" pitchFamily="50" charset="-128"/>
                <a:ea typeface="Meiryo UI" panose="020B0604030504040204" pitchFamily="50" charset="-128"/>
              </a:rPr>
              <a:t>4. </a:t>
            </a:r>
            <a:r>
              <a:rPr lang="ja-JP" altLang="en-US" sz="1400">
                <a:solidFill>
                  <a:schemeClr val="tx1"/>
                </a:solidFill>
                <a:latin typeface="Meiryo UI" panose="020B0604030504040204" pitchFamily="50" charset="-128"/>
                <a:ea typeface="Meiryo UI" panose="020B0604030504040204" pitchFamily="50" charset="-128"/>
              </a:rPr>
              <a:t>経営層のコミット」（特に（</a:t>
            </a:r>
            <a:r>
              <a:rPr lang="en-US" altLang="ja-JP" sz="1400">
                <a:solidFill>
                  <a:schemeClr val="tx1"/>
                </a:solidFill>
                <a:latin typeface="Meiryo UI" panose="020B0604030504040204" pitchFamily="50" charset="-128"/>
                <a:ea typeface="Meiryo UI" panose="020B0604030504040204" pitchFamily="50" charset="-128"/>
              </a:rPr>
              <a:t>1</a:t>
            </a:r>
            <a:r>
              <a:rPr lang="ja-JP" altLang="en-US" sz="1400">
                <a:solidFill>
                  <a:schemeClr val="tx1"/>
                </a:solidFill>
                <a:latin typeface="Meiryo UI" panose="020B0604030504040204" pitchFamily="50" charset="-128"/>
                <a:ea typeface="Meiryo UI" panose="020B0604030504040204" pitchFamily="50" charset="-128"/>
              </a:rPr>
              <a:t>）組織内の事業推進体制）」の内容と整合性を図ること、フォーマットはあくまで一例）</a:t>
            </a:r>
            <a:endParaRPr lang="en-US" sz="1400">
              <a:solidFill>
                <a:schemeClr val="tx1"/>
              </a:solidFill>
              <a:latin typeface="Meiryo UI" panose="020B0604030504040204" pitchFamily="50" charset="-128"/>
              <a:ea typeface="Meiryo UI" panose="020B0604030504040204" pitchFamily="50" charset="-128"/>
            </a:endParaRPr>
          </a:p>
        </p:txBody>
      </p:sp>
      <p:sp>
        <p:nvSpPr>
          <p:cNvPr id="5" name="Title 1">
            <a:extLst>
              <a:ext uri="{FF2B5EF4-FFF2-40B4-BE49-F238E27FC236}">
                <a16:creationId xmlns:a16="http://schemas.microsoft.com/office/drawing/2014/main" id="{C1B44881-8823-48BB-801D-11EE49FDD186}"/>
              </a:ext>
            </a:extLst>
          </p:cNvPr>
          <p:cNvSpPr txBox="1">
            <a:spLocks/>
          </p:cNvSpPr>
          <p:nvPr/>
        </p:nvSpPr>
        <p:spPr>
          <a:xfrm>
            <a:off x="346367" y="22997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lang="en-US" altLang="ja-JP" sz="2000">
                <a:solidFill>
                  <a:schemeClr val="tx1"/>
                </a:solidFill>
              </a:rPr>
              <a:t>(3) </a:t>
            </a:r>
            <a:r>
              <a:rPr lang="ja-JP" altLang="en-US" sz="2000">
                <a:solidFill>
                  <a:schemeClr val="tx1"/>
                </a:solidFill>
              </a:rPr>
              <a:t>共同申請者内における各主体の役割分担</a:t>
            </a:r>
            <a:endParaRPr kumimoji="1" lang="en-US" sz="2000">
              <a:solidFill>
                <a:schemeClr val="tx1"/>
              </a:solidFill>
            </a:endParaRPr>
          </a:p>
        </p:txBody>
      </p:sp>
      <p:sp>
        <p:nvSpPr>
          <p:cNvPr id="6" name="吹き出し: 四角形 48">
            <a:extLst>
              <a:ext uri="{FF2B5EF4-FFF2-40B4-BE49-F238E27FC236}">
                <a16:creationId xmlns:a16="http://schemas.microsoft.com/office/drawing/2014/main" id="{C730A391-BD83-43E9-ACFC-5BC641F75F1E}"/>
              </a:ext>
            </a:extLst>
          </p:cNvPr>
          <p:cNvSpPr/>
          <p:nvPr/>
        </p:nvSpPr>
        <p:spPr>
          <a:xfrm flipH="1">
            <a:off x="9240567" y="544344"/>
            <a:ext cx="283283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400">
                <a:solidFill>
                  <a:srgbClr val="FF0000"/>
                </a:solidFill>
                <a:latin typeface="Meiryo UI" panose="020B0604030504040204" pitchFamily="50" charset="-128"/>
                <a:ea typeface="Meiryo UI" panose="020B0604030504040204" pitchFamily="50" charset="-128"/>
              </a:rPr>
              <a:t>※</a:t>
            </a:r>
            <a:r>
              <a:rPr kumimoji="1" lang="ja-JP" altLang="en-US" sz="1400">
                <a:solidFill>
                  <a:srgbClr val="FF0000"/>
                </a:solidFill>
                <a:latin typeface="Meiryo UI" panose="020B0604030504040204" pitchFamily="50" charset="-128"/>
                <a:ea typeface="Meiryo UI" panose="020B0604030504040204" pitchFamily="50" charset="-128"/>
              </a:rPr>
              <a:t>本ページは代表事業者のみ提出</a:t>
            </a:r>
            <a:endParaRPr kumimoji="1" lang="en-US" altLang="ja-JP" sz="14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7" name="角丸四角形 26">
            <a:extLst>
              <a:ext uri="{FF2B5EF4-FFF2-40B4-BE49-F238E27FC236}">
                <a16:creationId xmlns:a16="http://schemas.microsoft.com/office/drawing/2014/main" id="{DE822A27-06DB-4FA8-8627-6C15F6BA692F}"/>
              </a:ext>
            </a:extLst>
          </p:cNvPr>
          <p:cNvSpPr/>
          <p:nvPr/>
        </p:nvSpPr>
        <p:spPr>
          <a:xfrm>
            <a:off x="346367"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A</a:t>
            </a:r>
            <a:r>
              <a:rPr kumimoji="1" lang="ja-JP" altLang="en-US" sz="1600" b="1">
                <a:solidFill>
                  <a:schemeClr val="tx1"/>
                </a:solidFill>
                <a:latin typeface="Meiryo UI" panose="020B0604030504040204" pitchFamily="50" charset="-128"/>
                <a:ea typeface="Meiryo UI" panose="020B0604030504040204" pitchFamily="50" charset="-128"/>
              </a:rPr>
              <a:t>社（代表事業者）</a:t>
            </a:r>
          </a:p>
        </p:txBody>
      </p:sp>
      <p:sp>
        <p:nvSpPr>
          <p:cNvPr id="8" name="角丸四角形 28">
            <a:extLst>
              <a:ext uri="{FF2B5EF4-FFF2-40B4-BE49-F238E27FC236}">
                <a16:creationId xmlns:a16="http://schemas.microsoft.com/office/drawing/2014/main" id="{7A02E3C8-675B-4EB4-AB08-BFCDBF20C76B}"/>
              </a:ext>
            </a:extLst>
          </p:cNvPr>
          <p:cNvSpPr/>
          <p:nvPr/>
        </p:nvSpPr>
        <p:spPr>
          <a:xfrm>
            <a:off x="4261795"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B</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9" name="角丸四角形 37">
            <a:extLst>
              <a:ext uri="{FF2B5EF4-FFF2-40B4-BE49-F238E27FC236}">
                <a16:creationId xmlns:a16="http://schemas.microsoft.com/office/drawing/2014/main" id="{B0099292-4B92-4584-BF48-134383D4D40C}"/>
              </a:ext>
            </a:extLst>
          </p:cNvPr>
          <p:cNvSpPr/>
          <p:nvPr/>
        </p:nvSpPr>
        <p:spPr>
          <a:xfrm>
            <a:off x="8177224"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C</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10" name="テキスト ボックス 9">
            <a:extLst>
              <a:ext uri="{FF2B5EF4-FFF2-40B4-BE49-F238E27FC236}">
                <a16:creationId xmlns:a16="http://schemas.microsoft.com/office/drawing/2014/main" id="{F3403C2F-78C7-43BD-9723-0862ACD13E0F}"/>
              </a:ext>
            </a:extLst>
          </p:cNvPr>
          <p:cNvSpPr txBox="1"/>
          <p:nvPr/>
        </p:nvSpPr>
        <p:spPr>
          <a:xfrm>
            <a:off x="792833" y="265941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A</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747D62-8664-4E74-A18C-FFE01F17897B}"/>
              </a:ext>
            </a:extLst>
          </p:cNvPr>
          <p:cNvSpPr txBox="1"/>
          <p:nvPr/>
        </p:nvSpPr>
        <p:spPr>
          <a:xfrm>
            <a:off x="597939" y="3058812"/>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2" name="テキスト ボックス 11">
            <a:extLst>
              <a:ext uri="{FF2B5EF4-FFF2-40B4-BE49-F238E27FC236}">
                <a16:creationId xmlns:a16="http://schemas.microsoft.com/office/drawing/2014/main" id="{9D57E2F2-B648-458A-938B-C06C8672D813}"/>
              </a:ext>
            </a:extLst>
          </p:cNvPr>
          <p:cNvSpPr txBox="1"/>
          <p:nvPr/>
        </p:nvSpPr>
        <p:spPr>
          <a:xfrm>
            <a:off x="4726789" y="261259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B</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BF7CACB-A0A9-406D-A7FB-B3B0F725E2FB}"/>
              </a:ext>
            </a:extLst>
          </p:cNvPr>
          <p:cNvSpPr txBox="1"/>
          <p:nvPr/>
        </p:nvSpPr>
        <p:spPr>
          <a:xfrm>
            <a:off x="8623690" y="2612591"/>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C</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661B8F0D-6F40-4CFC-87B5-A911D75BB219}"/>
              </a:ext>
            </a:extLst>
          </p:cNvPr>
          <p:cNvSpPr txBox="1"/>
          <p:nvPr/>
        </p:nvSpPr>
        <p:spPr>
          <a:xfrm>
            <a:off x="4493890" y="3046600"/>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5" name="テキスト ボックス 14">
            <a:extLst>
              <a:ext uri="{FF2B5EF4-FFF2-40B4-BE49-F238E27FC236}">
                <a16:creationId xmlns:a16="http://schemas.microsoft.com/office/drawing/2014/main" id="{49B69D6C-8326-4D58-A4EE-50A1D8CF24DF}"/>
              </a:ext>
            </a:extLst>
          </p:cNvPr>
          <p:cNvSpPr txBox="1"/>
          <p:nvPr/>
        </p:nvSpPr>
        <p:spPr>
          <a:xfrm>
            <a:off x="8422520" y="3018108"/>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6" name="二等辺三角形 15">
            <a:extLst>
              <a:ext uri="{FF2B5EF4-FFF2-40B4-BE49-F238E27FC236}">
                <a16:creationId xmlns:a16="http://schemas.microsoft.com/office/drawing/2014/main" id="{C10CBA98-236D-456B-BFAD-FFD4074B0AD1}"/>
              </a:ext>
            </a:extLst>
          </p:cNvPr>
          <p:cNvSpPr/>
          <p:nvPr/>
        </p:nvSpPr>
        <p:spPr>
          <a:xfrm flipV="1">
            <a:off x="3547244" y="5563514"/>
            <a:ext cx="5255666" cy="299924"/>
          </a:xfrm>
          <a:prstGeom prst="triangle">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E5670AF-D5DC-470B-ACF0-D6C278911452}"/>
              </a:ext>
            </a:extLst>
          </p:cNvPr>
          <p:cNvSpPr txBox="1"/>
          <p:nvPr/>
        </p:nvSpPr>
        <p:spPr>
          <a:xfrm>
            <a:off x="2471235" y="5912712"/>
            <a:ext cx="7176211" cy="43159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a:solidFill>
                  <a:schemeClr val="tx1"/>
                </a:solidFill>
                <a:latin typeface="Meiryo UI" panose="020B0604030504040204" pitchFamily="50" charset="-128"/>
                <a:ea typeface="Meiryo UI" panose="020B0604030504040204" pitchFamily="50" charset="-128"/>
              </a:rPr>
              <a:t>（申請事業の目的：○○）の実現</a:t>
            </a:r>
          </a:p>
        </p:txBody>
      </p:sp>
      <p:sp>
        <p:nvSpPr>
          <p:cNvPr id="18" name="正方形/長方形 17">
            <a:extLst>
              <a:ext uri="{FF2B5EF4-FFF2-40B4-BE49-F238E27FC236}">
                <a16:creationId xmlns:a16="http://schemas.microsoft.com/office/drawing/2014/main" id="{AE7F8EB0-6254-40B5-9879-AE2CC81485CD}"/>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spTree>
    <p:extLst>
      <p:ext uri="{BB962C8B-B14F-4D97-AF65-F5344CB8AC3E}">
        <p14:creationId xmlns:p14="http://schemas.microsoft.com/office/powerpoint/2010/main" val="21587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514760" y="-174278"/>
            <a:ext cx="11162480"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3600">
                <a:solidFill>
                  <a:srgbClr val="FFFFFF"/>
                </a:solidFill>
                <a:latin typeface="Trebuchet MS" panose="020B0603020202020204" pitchFamily="34" charset="0"/>
                <a:ea typeface="Meiryo UI" panose="020B0604030504040204" pitchFamily="50" charset="-128"/>
              </a:rPr>
              <a:t>（参考）審査項目と実施計画内の各項目との関係性</a:t>
            </a:r>
            <a:endParaRPr kumimoji="1" lang="en-US" sz="3600">
              <a:solidFill>
                <a:srgbClr val="FFFFFF"/>
              </a:solidFill>
              <a:latin typeface="Trebuchet MS" panose="020B0603020202020204" pitchFamily="34" charset="0"/>
              <a:ea typeface="Meiryo UI" panose="020B0604030504040204" pitchFamily="50" charset="-128"/>
            </a:endParaRPr>
          </a:p>
        </p:txBody>
      </p:sp>
      <p:graphicFrame>
        <p:nvGraphicFramePr>
          <p:cNvPr id="3" name="表 2">
            <a:extLst>
              <a:ext uri="{FF2B5EF4-FFF2-40B4-BE49-F238E27FC236}">
                <a16:creationId xmlns:a16="http://schemas.microsoft.com/office/drawing/2014/main" id="{58776C0B-B140-9494-02A6-0390D16474FD}"/>
              </a:ext>
            </a:extLst>
          </p:cNvPr>
          <p:cNvGraphicFramePr>
            <a:graphicFrameLocks noGrp="1"/>
          </p:cNvGraphicFramePr>
          <p:nvPr>
            <p:extLst>
              <p:ext uri="{D42A27DB-BD31-4B8C-83A1-F6EECF244321}">
                <p14:modId xmlns:p14="http://schemas.microsoft.com/office/powerpoint/2010/main" val="3153898362"/>
              </p:ext>
            </p:extLst>
          </p:nvPr>
        </p:nvGraphicFramePr>
        <p:xfrm>
          <a:off x="400870" y="600834"/>
          <a:ext cx="11390261" cy="6219780"/>
        </p:xfrm>
        <a:graphic>
          <a:graphicData uri="http://schemas.openxmlformats.org/drawingml/2006/table">
            <a:tbl>
              <a:tblPr firstRow="1" bandRow="1">
                <a:tableStyleId>{F5AB1C69-6EDB-4FF4-983F-18BD219EF322}</a:tableStyleId>
              </a:tblPr>
              <a:tblGrid>
                <a:gridCol w="5486261">
                  <a:extLst>
                    <a:ext uri="{9D8B030D-6E8A-4147-A177-3AD203B41FA5}">
                      <a16:colId xmlns:a16="http://schemas.microsoft.com/office/drawing/2014/main" val="2723361595"/>
                    </a:ext>
                  </a:extLst>
                </a:gridCol>
                <a:gridCol w="5904000">
                  <a:extLst>
                    <a:ext uri="{9D8B030D-6E8A-4147-A177-3AD203B41FA5}">
                      <a16:colId xmlns:a16="http://schemas.microsoft.com/office/drawing/2014/main" val="573315846"/>
                    </a:ext>
                  </a:extLst>
                </a:gridCol>
              </a:tblGrid>
              <a:tr h="0">
                <a:tc>
                  <a:txBody>
                    <a:bodyPr/>
                    <a:lstStyle/>
                    <a:p>
                      <a:pPr algn="ctr"/>
                      <a:r>
                        <a:rPr kumimoji="1" lang="ja-JP" altLang="en-US" sz="1400">
                          <a:latin typeface="Meiryo UI" panose="020B0604030504040204" pitchFamily="50" charset="-128"/>
                          <a:ea typeface="Meiryo UI" panose="020B0604030504040204" pitchFamily="50" charset="-128"/>
                        </a:rPr>
                        <a:t>審査項目</a:t>
                      </a:r>
                    </a:p>
                  </a:txBody>
                  <a:tcPr marL="36000" marR="36000" marT="14400" marB="10800"/>
                </a:tc>
                <a:tc>
                  <a:txBody>
                    <a:bodyPr/>
                    <a:lstStyle/>
                    <a:p>
                      <a:pPr algn="ctr"/>
                      <a:r>
                        <a:rPr kumimoji="1" lang="ja-JP" altLang="en-US" sz="1400">
                          <a:latin typeface="Meiryo UI" panose="020B0604030504040204" pitchFamily="50" charset="-128"/>
                          <a:ea typeface="Meiryo UI" panose="020B0604030504040204" pitchFamily="50" charset="-128"/>
                        </a:rPr>
                        <a:t>間接補助事業の実施計画内の該当項目</a:t>
                      </a:r>
                    </a:p>
                  </a:txBody>
                  <a:tcPr marL="36000" marR="36000" marT="14400" marB="10800"/>
                </a:tc>
                <a:extLst>
                  <a:ext uri="{0D108BD9-81ED-4DB2-BD59-A6C34878D82A}">
                    <a16:rowId xmlns:a16="http://schemas.microsoft.com/office/drawing/2014/main" val="4131737282"/>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①基本的事項の審査</a:t>
                      </a:r>
                    </a:p>
                  </a:txBody>
                  <a:tcPr marL="36000" marR="36000" marT="14400" marB="10800" anchor="ctr"/>
                </a:tc>
                <a:tc>
                  <a:txBody>
                    <a:bodyPr/>
                    <a:lstStyle/>
                    <a:p>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8172846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ア．基本的要件（必須項目）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１</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KPI</a:t>
                      </a:r>
                      <a:r>
                        <a:rPr kumimoji="1" lang="ja-JP" altLang="en-US" sz="1100" dirty="0">
                          <a:latin typeface="Meiryo UI" panose="020B0604030504040204" pitchFamily="50" charset="-128"/>
                          <a:ea typeface="Meiryo UI" panose="020B0604030504040204" pitchFamily="50" charset="-128"/>
                        </a:rPr>
                        <a:t>の目標達成に向けた計画</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様式第１・第２、様式第３別添１</a:t>
                      </a:r>
                    </a:p>
                  </a:txBody>
                  <a:tcPr marL="36000" marR="36000" marT="14400" marB="10800"/>
                </a:tc>
                <a:extLst>
                  <a:ext uri="{0D108BD9-81ED-4DB2-BD59-A6C34878D82A}">
                    <a16:rowId xmlns:a16="http://schemas.microsoft.com/office/drawing/2014/main" val="153873530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イ．適格性（必須項目）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なし（様式第１・第２・第４、様式第３別添３）</a:t>
                      </a:r>
                    </a:p>
                  </a:txBody>
                  <a:tcPr marL="36000" marR="36000" marT="14400" marB="10800"/>
                </a:tc>
                <a:extLst>
                  <a:ext uri="{0D108BD9-81ED-4DB2-BD59-A6C34878D82A}">
                    <a16:rowId xmlns:a16="http://schemas.microsoft.com/office/drawing/2014/main" val="4178864527"/>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ウ．間接補助事業の実施体制（必須項目）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0. </a:t>
                      </a:r>
                      <a:r>
                        <a:rPr kumimoji="1" lang="ja-JP" altLang="en-US" sz="1100">
                          <a:latin typeface="Meiryo UI" panose="020B0604030504040204" pitchFamily="50" charset="-128"/>
                          <a:ea typeface="Meiryo UI" panose="020B0604030504040204" pitchFamily="50" charset="-128"/>
                        </a:rPr>
                        <a:t>共同申請者内における各主体の役割分担</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）組織内の事業推進体制</a:t>
                      </a:r>
                      <a:endParaRPr kumimoji="1" lang="en-US" altLang="ja-JP" sz="110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289874663"/>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エ．経営層のコミット（必須項目）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経営層のコミット</a:t>
                      </a:r>
                    </a:p>
                  </a:txBody>
                  <a:tcPr marL="36000" marR="36000" marT="14400" marB="10800"/>
                </a:tc>
                <a:extLst>
                  <a:ext uri="{0D108BD9-81ED-4DB2-BD59-A6C34878D82A}">
                    <a16:rowId xmlns:a16="http://schemas.microsoft.com/office/drawing/2014/main" val="376739194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オ．財務の健全性（必須項目）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なし（様式第２）</a:t>
                      </a:r>
                    </a:p>
                  </a:txBody>
                  <a:tcPr marL="36000" marR="36000" marT="14400" marB="10800"/>
                </a:tc>
                <a:extLst>
                  <a:ext uri="{0D108BD9-81ED-4DB2-BD59-A6C34878D82A}">
                    <a16:rowId xmlns:a16="http://schemas.microsoft.com/office/drawing/2014/main" val="2728103852"/>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カ．間接補助事業の実現性（必須項目） </a:t>
                      </a:r>
                    </a:p>
                  </a:txBody>
                  <a:tcPr marL="36000" marR="36000" marT="14400" marB="10800" anchor="ctr"/>
                </a:tc>
                <a:tc>
                  <a:txBody>
                    <a:bodyPr/>
                    <a:lstStyle/>
                    <a:p>
                      <a:pPr marL="171450" indent="-171450">
                        <a:buFont typeface="Arial" panose="020B0604020202020204" pitchFamily="34" charset="0"/>
                        <a:buChar char="•"/>
                      </a:pP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）事業実施計画（投資計画・投資内訳）、（９）事業実施計画（製造見込み）、（</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）将来の自立化に向けた計画、（</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）需要家の巻き込みに向けた努力</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様式第３別添１・２</a:t>
                      </a:r>
                    </a:p>
                  </a:txBody>
                  <a:tcPr marL="36000" marR="36000" marT="14400" marB="10800"/>
                </a:tc>
                <a:extLst>
                  <a:ext uri="{0D108BD9-81ED-4DB2-BD59-A6C34878D82A}">
                    <a16:rowId xmlns:a16="http://schemas.microsoft.com/office/drawing/2014/main" val="3016016316"/>
                  </a:ext>
                </a:extLst>
              </a:tr>
              <a:tr h="117246">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キ．間接補助事業のリスク対応（必須項目、ただし事業期間が２年以内の場合は不要）</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solidFill>
                            <a:schemeClr val="tx1"/>
                          </a:solidFill>
                          <a:latin typeface="Meiryo UI" panose="020B0604030504040204" pitchFamily="50" charset="-128"/>
                          <a:ea typeface="Meiryo UI" panose="020B0604030504040204" pitchFamily="50" charset="-128"/>
                        </a:rPr>
                        <a:t>12</a:t>
                      </a:r>
                      <a:r>
                        <a:rPr kumimoji="1" lang="ja-JP" altLang="en-US" sz="1100">
                          <a:latin typeface="Meiryo UI" panose="020B0604030504040204" pitchFamily="50" charset="-128"/>
                          <a:ea typeface="Meiryo UI" panose="020B0604030504040204" pitchFamily="50" charset="-128"/>
                        </a:rPr>
                        <a:t>）想定されるリスク要因と対処方針　</a:t>
                      </a:r>
                    </a:p>
                  </a:txBody>
                  <a:tcPr marL="36000" marR="36000" marT="14400" marB="10800"/>
                </a:tc>
                <a:extLst>
                  <a:ext uri="{0D108BD9-81ED-4DB2-BD59-A6C34878D82A}">
                    <a16:rowId xmlns:a16="http://schemas.microsoft.com/office/drawing/2014/main" val="4099895901"/>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②産業競争力強化への貢献に関する審査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dirty="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402246345"/>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ア．自社成長性のコミット（必須項目）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）事業実施計画（投資計画・投資内訳）</a:t>
                      </a:r>
                      <a:endParaRPr kumimoji="1"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様式第３別添２</a:t>
                      </a:r>
                    </a:p>
                  </a:txBody>
                  <a:tcPr marL="36000" marR="36000" marT="14400" marB="10800"/>
                </a:tc>
                <a:extLst>
                  <a:ext uri="{0D108BD9-81ED-4DB2-BD59-A6C34878D82A}">
                    <a16:rowId xmlns:a16="http://schemas.microsoft.com/office/drawing/2014/main" val="1362580842"/>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イ．間接補助事業による投資誘発効果（必須項目）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a:t>
                      </a:r>
                      <a:r>
                        <a:rPr kumimoji="1" lang="en-US" altLang="zh-TW" sz="1100" dirty="0">
                          <a:latin typeface="Meiryo UI" panose="020B0604030504040204" pitchFamily="50" charset="-128"/>
                          <a:ea typeface="Meiryo UI" panose="020B0604030504040204" pitchFamily="50" charset="-128"/>
                        </a:rPr>
                        <a:t>6</a:t>
                      </a:r>
                      <a:r>
                        <a:rPr kumimoji="1" lang="zh-TW" altLang="en-US" sz="1100" dirty="0">
                          <a:latin typeface="Meiryo UI" panose="020B0604030504040204" pitchFamily="50" charset="-128"/>
                          <a:ea typeface="Meiryo UI" panose="020B0604030504040204" pitchFamily="50" charset="-128"/>
                        </a:rPr>
                        <a:t>）投資誘発効果</a:t>
                      </a:r>
                      <a:endParaRPr kumimoji="1" lang="ja-JP" altLang="en-US" sz="1100" dirty="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617783334"/>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ウ．グリーン市場創造のコミット（必須項目）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）産業構造変化に対する認識、（</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）市場のセグメント・ターゲット、（</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）提供価値・ビジネスモデル</a:t>
                      </a:r>
                    </a:p>
                  </a:txBody>
                  <a:tcPr marL="36000" marR="36000" marT="14400" marB="10800"/>
                </a:tc>
                <a:extLst>
                  <a:ext uri="{0D108BD9-81ED-4DB2-BD59-A6C34878D82A}">
                    <a16:rowId xmlns:a16="http://schemas.microsoft.com/office/drawing/2014/main" val="1620293601"/>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エ．市場獲得に向けたルール形成戦略（大企業：必須項目、　中小企業：加点項目）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5</a:t>
                      </a:r>
                      <a:r>
                        <a:rPr kumimoji="1" lang="ja-JP" altLang="en-US" sz="1100">
                          <a:latin typeface="Meiryo UI" panose="020B0604030504040204" pitchFamily="50" charset="-128"/>
                          <a:ea typeface="Meiryo UI" panose="020B0604030504040204" pitchFamily="50" charset="-128"/>
                        </a:rPr>
                        <a:t>）市場獲得に向けたルール形成戦略</a:t>
                      </a:r>
                    </a:p>
                  </a:txBody>
                  <a:tcPr marL="36000" marR="36000" marT="14400" marB="10800"/>
                </a:tc>
                <a:extLst>
                  <a:ext uri="{0D108BD9-81ED-4DB2-BD59-A6C34878D82A}">
                    <a16:rowId xmlns:a16="http://schemas.microsoft.com/office/drawing/2014/main" val="4086361350"/>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オ．ビジネスモデルの独自性等（加点項目）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4</a:t>
                      </a:r>
                      <a:r>
                        <a:rPr kumimoji="1" lang="ja-JP" altLang="en-US" sz="1100">
                          <a:latin typeface="Meiryo UI" panose="020B0604030504040204" pitchFamily="50" charset="-128"/>
                          <a:ea typeface="Meiryo UI" panose="020B0604030504040204" pitchFamily="50" charset="-128"/>
                        </a:rPr>
                        <a:t>）ビジネスモデルの特徴</a:t>
                      </a:r>
                    </a:p>
                  </a:txBody>
                  <a:tcPr marL="36000" marR="36000" marT="14400" marB="10800"/>
                </a:tc>
                <a:extLst>
                  <a:ext uri="{0D108BD9-81ED-4DB2-BD59-A6C34878D82A}">
                    <a16:rowId xmlns:a16="http://schemas.microsoft.com/office/drawing/2014/main" val="1424281375"/>
                  </a:ext>
                </a:extLst>
              </a:tr>
              <a:tr h="20478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③排出削減への貢献に関する審査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7305114"/>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ア．間接補助事業によるCO2排出削減効果（必須項目）</a:t>
                      </a:r>
                      <a:endParaRPr lang="en-US" altLang="ja-JP" sz="1100" b="0" i="0" u="none" strike="noStrike" dirty="0">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　　イ．</a:t>
                      </a:r>
                      <a:r>
                        <a:rPr lang="en-US" altLang="ja-JP" sz="1100" b="0" i="0" u="none" strike="noStrike" dirty="0">
                          <a:solidFill>
                            <a:srgbClr val="37373A"/>
                          </a:solidFill>
                          <a:effectLst/>
                          <a:latin typeface="Meiryo UI" panose="020B0604030504040204" pitchFamily="50" charset="-128"/>
                          <a:ea typeface="Meiryo UI" panose="020B0604030504040204" pitchFamily="50" charset="-128"/>
                        </a:rPr>
                        <a:t>2050</a:t>
                      </a: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年カーボンニュートラルに向けた温室効果ガスの排出削減目標の設定（加点項目）</a:t>
                      </a:r>
                      <a:endParaRPr lang="en-US" altLang="ja-JP" sz="1100" b="0" i="0" u="none" strike="noStrike" dirty="0">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dirty="0">
                          <a:solidFill>
                            <a:srgbClr val="37373A"/>
                          </a:solidFill>
                          <a:effectLst/>
                          <a:latin typeface="Meiryo UI" panose="020B0604030504040204" pitchFamily="50" charset="-128"/>
                          <a:ea typeface="Meiryo UI" panose="020B0604030504040204" pitchFamily="50" charset="-128"/>
                        </a:rPr>
                        <a:t>　　ウ．デコ活応援団（官民連携協議会）への参画及びデコ活宣言の実施（加点項目）</a:t>
                      </a:r>
                      <a:endParaRPr lang="ja-JP" altLang="ja-JP" sz="1100" b="0" i="0" u="none" strike="noStrike" dirty="0">
                        <a:solidFill>
                          <a:srgbClr val="37373A"/>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en-US" altLang="ja-JP" sz="1100" dirty="0">
                          <a:latin typeface="Meiryo UI" panose="020B0604030504040204" pitchFamily="50" charset="-128"/>
                          <a:ea typeface="Meiryo UI" panose="020B0604030504040204" pitchFamily="50" charset="-128"/>
                        </a:rPr>
                        <a:t>2. </a:t>
                      </a:r>
                      <a:r>
                        <a:rPr kumimoji="1" lang="ja-JP" altLang="en-US" sz="1100" dirty="0">
                          <a:latin typeface="Meiryo UI" panose="020B0604030504040204" pitchFamily="50" charset="-128"/>
                          <a:ea typeface="Meiryo UI" panose="020B0604030504040204" pitchFamily="50" charset="-128"/>
                        </a:rPr>
                        <a:t>排出削減への貢献</a:t>
                      </a:r>
                      <a:endParaRPr kumimoji="1" lang="en-US" altLang="ja-JP" sz="1100" dirty="0">
                        <a:solidFill>
                          <a:srgbClr val="37373A"/>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dirty="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dirty="0">
                        <a:solidFill>
                          <a:srgbClr val="37373A"/>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dirty="0">
                        <a:solidFill>
                          <a:srgbClr val="37373A"/>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3545810511"/>
                  </a:ext>
                </a:extLst>
              </a:tr>
              <a:tr h="0">
                <a:tc>
                  <a:txBody>
                    <a:bodyPr/>
                    <a:lstStyle/>
                    <a:p>
                      <a:pPr algn="just"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④</a:t>
                      </a:r>
                      <a:r>
                        <a:rPr lang="en-US" sz="1100" b="0" i="0" u="none" strike="noStrike" dirty="0" err="1">
                          <a:solidFill>
                            <a:srgbClr val="000000"/>
                          </a:solidFill>
                          <a:effectLst/>
                          <a:latin typeface="Meiryo UI" panose="020B0604030504040204" pitchFamily="50" charset="-128"/>
                          <a:ea typeface="Meiryo UI" panose="020B0604030504040204" pitchFamily="50" charset="-128"/>
                        </a:rPr>
                        <a:t>民間企業のみでは投資判断が真に困難な事業であることに関する審査</a:t>
                      </a:r>
                      <a:endParaRPr 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53724471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ア．経済的基準（必須項目）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）経済的基準</a:t>
                      </a:r>
                    </a:p>
                  </a:txBody>
                  <a:tcPr marL="36000" marR="36000" marT="14400" marB="10800"/>
                </a:tc>
                <a:extLst>
                  <a:ext uri="{0D108BD9-81ED-4DB2-BD59-A6C34878D82A}">
                    <a16:rowId xmlns:a16="http://schemas.microsoft.com/office/drawing/2014/main" val="344870928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イ．技術的基準（必須項目）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）技術的基準</a:t>
                      </a:r>
                    </a:p>
                  </a:txBody>
                  <a:tcPr marL="36000" marR="36000" marT="14400" marB="10800"/>
                </a:tc>
                <a:extLst>
                  <a:ext uri="{0D108BD9-81ED-4DB2-BD59-A6C34878D82A}">
                    <a16:rowId xmlns:a16="http://schemas.microsoft.com/office/drawing/2014/main" val="1952685892"/>
                  </a:ext>
                </a:extLst>
              </a:tr>
              <a:tr h="107706">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ウ．その他定性的基準（加点項目）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）その他定性的基準</a:t>
                      </a:r>
                    </a:p>
                  </a:txBody>
                  <a:tcPr marL="36000" marR="36000" marT="14400" marB="10800"/>
                </a:tc>
                <a:extLst>
                  <a:ext uri="{0D108BD9-81ED-4DB2-BD59-A6C34878D82A}">
                    <a16:rowId xmlns:a16="http://schemas.microsoft.com/office/drawing/2014/main" val="892822030"/>
                  </a:ext>
                </a:extLst>
              </a:tr>
              <a:tr h="0">
                <a:tc>
                  <a:txBody>
                    <a:bodyPr/>
                    <a:lstStyle/>
                    <a:p>
                      <a:pPr algn="just" fontAlgn="ctr"/>
                      <a:r>
                        <a:rPr lang="ja-JP" sz="1100" b="0" i="0" u="none" strike="noStrike" dirty="0">
                          <a:solidFill>
                            <a:srgbClr val="000000"/>
                          </a:solidFill>
                          <a:effectLst/>
                          <a:latin typeface="Meiryo UI" panose="020B0604030504040204" pitchFamily="50" charset="-128"/>
                          <a:ea typeface="Meiryo UI" panose="020B0604030504040204" pitchFamily="50" charset="-128"/>
                        </a:rPr>
                        <a:t>⑤人材確保に向けた取組に関する審査</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1567092596"/>
                  </a:ext>
                </a:extLst>
              </a:tr>
              <a:tr h="0">
                <a:tc>
                  <a:txBody>
                    <a:bodyPr/>
                    <a:lstStyle/>
                    <a:p>
                      <a:pPr algn="just"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ja-JP" sz="1100" b="0" i="0" u="none" strike="noStrike" dirty="0">
                          <a:solidFill>
                            <a:srgbClr val="000000"/>
                          </a:solidFill>
                          <a:effectLst/>
                          <a:latin typeface="Meiryo UI" panose="020B0604030504040204" pitchFamily="50" charset="-128"/>
                          <a:ea typeface="Meiryo UI" panose="020B0604030504040204" pitchFamily="50" charset="-128"/>
                        </a:rPr>
                        <a:t>ア．人材確保に向けた取組（必須項目）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47933700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イ．従業員の賃金引上げ計画の表明（加点項目）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3879165536"/>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ウ．ワーク・ライフ・バランス等の推進（加点項目）  </a:t>
                      </a:r>
                    </a:p>
                  </a:txBody>
                  <a:tcPr marL="36000" marR="36000" marT="14400" marB="10800" anchor="ctr"/>
                </a:tc>
                <a:tc>
                  <a:txBody>
                    <a:bodyPr/>
                    <a:lstStyle/>
                    <a:p>
                      <a:pPr marL="171450" indent="-171450">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なし（様式第３別添５）</a:t>
                      </a:r>
                    </a:p>
                  </a:txBody>
                  <a:tcPr marL="36000" marR="36000" marT="14400" marB="10800"/>
                </a:tc>
                <a:extLst>
                  <a:ext uri="{0D108BD9-81ED-4DB2-BD59-A6C34878D82A}">
                    <a16:rowId xmlns:a16="http://schemas.microsoft.com/office/drawing/2014/main" val="2347635862"/>
                  </a:ext>
                </a:extLst>
              </a:tr>
            </a:tbl>
          </a:graphicData>
        </a:graphic>
      </p:graphicFrame>
    </p:spTree>
    <p:custDataLst>
      <p:tags r:id="rId1"/>
    </p:custDataLst>
    <p:extLst>
      <p:ext uri="{BB962C8B-B14F-4D97-AF65-F5344CB8AC3E}">
        <p14:creationId xmlns:p14="http://schemas.microsoft.com/office/powerpoint/2010/main" val="513467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１．事業戦略・事業計画</a:t>
            </a:r>
            <a:endParaRPr kumimoji="1" lang="en-US" sz="5400">
              <a:solidFill>
                <a:srgbClr val="FFFFFF"/>
              </a:solidFill>
              <a:latin typeface="Trebuchet MS" panose="020B0603020202020204" pitchFamily="34" charset="0"/>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296415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EE4P_STYLE_ID" val="076a8867-8b72-4914-890a-d2f9a5d03d99"/>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1.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2.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3.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4.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6.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7.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8.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9.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heme/theme1.xml><?xml version="1.0" encoding="utf-8"?>
<a:theme xmlns:a="http://schemas.openxmlformats.org/drawingml/2006/main" name="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1_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3.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5C8131878566A4EBF65E34EFC94BFCF" ma:contentTypeVersion="4" ma:contentTypeDescription="新しいドキュメントを作成します。" ma:contentTypeScope="" ma:versionID="2ccf925cb104cdbad4fa5352c55805c1">
  <xsd:schema xmlns:xsd="http://www.w3.org/2001/XMLSchema" xmlns:xs="http://www.w3.org/2001/XMLSchema" xmlns:p="http://schemas.microsoft.com/office/2006/metadata/properties" xmlns:ns2="3f2e70ca-00f2-45d1-b420-e6c1fa2518c7" targetNamespace="http://schemas.microsoft.com/office/2006/metadata/properties" ma:root="true" ma:fieldsID="5e6c92facd1073659954e847c9033b1c" ns2:_="">
    <xsd:import namespace="3f2e70ca-00f2-45d1-b420-e6c1fa2518c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2e70ca-00f2-45d1-b420-e6c1fa2518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408640-E660-48C3-9222-8A05562DF4C4}">
  <ds:schemaRefs>
    <ds:schemaRef ds:uri="http://schemas.microsoft.com/sharepoint/v3/contenttype/forms"/>
  </ds:schemaRefs>
</ds:datastoreItem>
</file>

<file path=customXml/itemProps2.xml><?xml version="1.0" encoding="utf-8"?>
<ds:datastoreItem xmlns:ds="http://schemas.openxmlformats.org/officeDocument/2006/customXml" ds:itemID="{B8338A58-CD05-43FA-B67D-3ADB7CC8D216}">
  <ds:schemaRefs>
    <ds:schemaRef ds:uri="http://www.w3.org/XML/1998/namespace"/>
    <ds:schemaRef ds:uri="http://schemas.microsoft.com/office/2006/documentManagement/types"/>
    <ds:schemaRef ds:uri="http://schemas.microsoft.com/office/infopath/2007/PartnerControls"/>
    <ds:schemaRef ds:uri="http://purl.org/dc/terms/"/>
    <ds:schemaRef ds:uri="3f2e70ca-00f2-45d1-b420-e6c1fa2518c7"/>
    <ds:schemaRef ds:uri="http://schemas.openxmlformats.org/package/2006/metadata/core-properties"/>
    <ds:schemaRef ds:uri="http://purl.org/dc/dcmitype/"/>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C6F7B129-B048-406E-BC77-21BEF72542FA}">
  <ds:schemaRefs>
    <ds:schemaRef ds:uri="3f2e70ca-00f2-45d1-b420-e6c1fa2518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7865</Words>
  <Application>Microsoft Office PowerPoint</Application>
  <PresentationFormat>ワイド画面</PresentationFormat>
  <Paragraphs>844</Paragraphs>
  <Slides>37</Slides>
  <Notes>16</Notes>
  <HiddenSlides>0</HiddenSlides>
  <MMClips>0</MMClips>
  <ScaleCrop>false</ScaleCrop>
  <HeadingPairs>
    <vt:vector size="10"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37</vt:i4>
      </vt:variant>
      <vt:variant>
        <vt:lpstr>目的別スライド ショー</vt:lpstr>
      </vt:variant>
      <vt:variant>
        <vt:i4>1</vt:i4>
      </vt:variant>
    </vt:vector>
  </HeadingPairs>
  <TitlesOfParts>
    <vt:vector size="47" baseType="lpstr">
      <vt:lpstr>Meiryo UI</vt:lpstr>
      <vt:lpstr>ＭＳ ゴシック</vt:lpstr>
      <vt:lpstr>メイリオ</vt:lpstr>
      <vt:lpstr>Arial</vt:lpstr>
      <vt:lpstr>Trebuchet MS</vt:lpstr>
      <vt:lpstr>Wingdings</vt:lpstr>
      <vt:lpstr>１</vt:lpstr>
      <vt:lpstr>1_１</vt:lpstr>
      <vt:lpstr>think-cell スライド</vt:lpstr>
      <vt:lpstr>間接補助事業の実施計画  提案事業名：○○○ 提案者名：Ａ社（代表事業者） 、代表者名：代表取締役社長　aa aa</vt:lpstr>
      <vt:lpstr>PowerPoint プレゼンテーション</vt:lpstr>
      <vt:lpstr>PowerPoint プレゼンテーション</vt:lpstr>
      <vt:lpstr>PowerPoint プレゼンテーション</vt:lpstr>
      <vt:lpstr>（２）-2 事業イメージ（全体像）</vt:lpstr>
      <vt:lpstr>（２）-3 事業到達イメージ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１．事業戦略・事業計画（５）市場獲得に向けたルール形成戦略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システム構成図（フロー図）</vt:lpstr>
      <vt:lpstr>(2)　ライフサイクルフロー図例</vt:lpstr>
      <vt:lpstr>(３)　CO2削減量の算出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2024-06-27T06:18:57Z</dcterms:created>
  <dcterms:modified xsi:type="dcterms:W3CDTF">2025-01-06T05:53:16Z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2024-06-27T06:19:05Z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ffe02771-9756-4a3b-8b48-ec25ba8100e9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0x010100A5C8131878566A4EBF65E34EFC94BFCF</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y fmtid="{D5CDD505-2E9C-101B-9397-08002B2CF9AE}" pid="15" name="TriggerFlowInfo">
    <vt:lpwstr/>
  </property>
  <property fmtid="{D5CDD505-2E9C-101B-9397-08002B2CF9AE}" pid="16" name="xd_Signature">
    <vt:bool>false</vt:bool>
  </property>
</Properties>
</file>